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x="7772400" cy="1005840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262626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262626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262626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262626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262626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8620" y="402336"/>
            <a:ext cx="6995160" cy="16093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917951" y="9521638"/>
            <a:ext cx="1754504" cy="177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262626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4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5.jpg"/><Relationship Id="rId4" Type="http://schemas.openxmlformats.org/officeDocument/2006/relationships/image" Target="../media/image6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7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8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9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10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11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12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hyperlink" Target="http://www.ambiente.gob.sv/" TargetMode="External"/><Relationship Id="rId4" Type="http://schemas.openxmlformats.org/officeDocument/2006/relationships/hyperlink" Target="mailto:medioambiente@ambiente.gob.sv" TargetMode="Externa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13.jpg"/><Relationship Id="rId4" Type="http://schemas.openxmlformats.org/officeDocument/2006/relationships/image" Target="../media/image14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15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16.jpg"/><Relationship Id="rId4" Type="http://schemas.openxmlformats.org/officeDocument/2006/relationships/image" Target="../media/image17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hyperlink" Target="http://srt.ambiente.gob.sv/pronostico_clima.html" TargetMode="External"/><Relationship Id="rId4" Type="http://schemas.openxmlformats.org/officeDocument/2006/relationships/image" Target="../media/image18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19.jpg"/><Relationship Id="rId4" Type="http://schemas.openxmlformats.org/officeDocument/2006/relationships/image" Target="../media/image20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21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22.jpg"/><Relationship Id="rId4" Type="http://schemas.openxmlformats.org/officeDocument/2006/relationships/image" Target="../media/image23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24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25.jpg"/><Relationship Id="rId4" Type="http://schemas.openxmlformats.org/officeDocument/2006/relationships/image" Target="../media/image26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27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28.jpg"/><Relationship Id="rId4" Type="http://schemas.openxmlformats.org/officeDocument/2006/relationships/image" Target="../media/image29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hyperlink" Target="http://www.wmolc.org/" TargetMode="External"/><Relationship Id="rId4" Type="http://schemas.openxmlformats.org/officeDocument/2006/relationships/hyperlink" Target="http://www.nhc.noaa.gov/" TargetMode="External"/><Relationship Id="rId5" Type="http://schemas.openxmlformats.org/officeDocument/2006/relationships/hyperlink" Target="http://www.cpc.ncep.noaa.gov/" TargetMode="External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30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1015" y="9061412"/>
            <a:ext cx="15240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10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56311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59612" y="673656"/>
            <a:ext cx="5854065" cy="4127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5500"/>
              </a:lnSpc>
              <a:spcBef>
                <a:spcPts val="100"/>
              </a:spcBef>
            </a:pPr>
            <a:r>
              <a:rPr dirty="0" sz="1100" spc="75">
                <a:latin typeface="Calibri"/>
                <a:cs typeface="Calibri"/>
              </a:rPr>
              <a:t>seca </a:t>
            </a:r>
            <a:r>
              <a:rPr dirty="0" sz="1100" spc="60">
                <a:latin typeface="Calibri"/>
                <a:cs typeface="Calibri"/>
              </a:rPr>
              <a:t>que se </a:t>
            </a:r>
            <a:r>
              <a:rPr dirty="0" sz="1100" spc="35">
                <a:latin typeface="Calibri"/>
                <a:cs typeface="Calibri"/>
              </a:rPr>
              <a:t>juntan </a:t>
            </a:r>
            <a:r>
              <a:rPr dirty="0" sz="1100" spc="110">
                <a:latin typeface="Calibri"/>
                <a:cs typeface="Calibri"/>
              </a:rPr>
              <a:t>con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80">
                <a:latin typeface="Calibri"/>
                <a:cs typeface="Calibri"/>
              </a:rPr>
              <a:t>Fenómeno </a:t>
            </a:r>
            <a:r>
              <a:rPr dirty="0" sz="1100" spc="50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El Niño, </a:t>
            </a:r>
            <a:r>
              <a:rPr dirty="0" sz="1100" spc="75">
                <a:latin typeface="Calibri"/>
                <a:cs typeface="Calibri"/>
              </a:rPr>
              <a:t>condición </a:t>
            </a:r>
            <a:r>
              <a:rPr dirty="0" sz="1100" spc="60">
                <a:latin typeface="Calibri"/>
                <a:cs typeface="Calibri"/>
              </a:rPr>
              <a:t>que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65">
                <a:latin typeface="Calibri"/>
                <a:cs typeface="Calibri"/>
              </a:rPr>
              <a:t>su </a:t>
            </a:r>
            <a:r>
              <a:rPr dirty="0" sz="1100" spc="70">
                <a:latin typeface="Calibri"/>
                <a:cs typeface="Calibri"/>
              </a:rPr>
              <a:t>vez </a:t>
            </a:r>
            <a:r>
              <a:rPr dirty="0" sz="1100" spc="60">
                <a:latin typeface="Calibri"/>
                <a:cs typeface="Calibri"/>
              </a:rPr>
              <a:t>ha </a:t>
            </a:r>
            <a:r>
              <a:rPr dirty="0" sz="1100" spc="70">
                <a:latin typeface="Calibri"/>
                <a:cs typeface="Calibri"/>
              </a:rPr>
              <a:t>dado </a:t>
            </a:r>
            <a:r>
              <a:rPr dirty="0" sz="1100" spc="65">
                <a:latin typeface="Calibri"/>
                <a:cs typeface="Calibri"/>
              </a:rPr>
              <a:t>paso </a:t>
            </a:r>
            <a:r>
              <a:rPr dirty="0" sz="1100" spc="45">
                <a:latin typeface="Calibri"/>
                <a:cs typeface="Calibri"/>
              </a:rPr>
              <a:t>a  </a:t>
            </a:r>
            <a:r>
              <a:rPr dirty="0" sz="1100" spc="65">
                <a:latin typeface="Calibri"/>
                <a:cs typeface="Calibri"/>
              </a:rPr>
              <a:t>que </a:t>
            </a:r>
            <a:r>
              <a:rPr dirty="0" sz="1100" spc="40">
                <a:latin typeface="Calibri"/>
                <a:cs typeface="Calibri"/>
              </a:rPr>
              <a:t>el primer </a:t>
            </a:r>
            <a:r>
              <a:rPr dirty="0" sz="1100" spc="30">
                <a:latin typeface="Calibri"/>
                <a:cs typeface="Calibri"/>
              </a:rPr>
              <a:t>trimestre </a:t>
            </a:r>
            <a:r>
              <a:rPr dirty="0" sz="1100" spc="50">
                <a:latin typeface="Calibri"/>
                <a:cs typeface="Calibri"/>
              </a:rPr>
              <a:t>del </a:t>
            </a:r>
            <a:r>
              <a:rPr dirty="0" sz="1100" spc="70">
                <a:latin typeface="Calibri"/>
                <a:cs typeface="Calibri"/>
              </a:rPr>
              <a:t>año </a:t>
            </a:r>
            <a:r>
              <a:rPr dirty="0" sz="1100" spc="85">
                <a:latin typeface="Calibri"/>
                <a:cs typeface="Calibri"/>
              </a:rPr>
              <a:t>2024 </a:t>
            </a:r>
            <a:r>
              <a:rPr dirty="0" sz="1100" spc="50">
                <a:latin typeface="Calibri"/>
                <a:cs typeface="Calibri"/>
              </a:rPr>
              <a:t>se </a:t>
            </a:r>
            <a:r>
              <a:rPr dirty="0" sz="1100" spc="55">
                <a:latin typeface="Calibri"/>
                <a:cs typeface="Calibri"/>
              </a:rPr>
              <a:t>caracterice por </a:t>
            </a:r>
            <a:r>
              <a:rPr dirty="0" sz="1100" spc="65">
                <a:latin typeface="Calibri"/>
                <a:cs typeface="Calibri"/>
              </a:rPr>
              <a:t>un </a:t>
            </a:r>
            <a:r>
              <a:rPr dirty="0" sz="1100" spc="50">
                <a:latin typeface="Calibri"/>
                <a:cs typeface="Calibri"/>
              </a:rPr>
              <a:t>ambiente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55">
                <a:latin typeface="Calibri"/>
                <a:cs typeface="Calibri"/>
              </a:rPr>
              <a:t>caluroso.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54024" y="4617720"/>
            <a:ext cx="5866130" cy="0"/>
          </a:xfrm>
          <a:custGeom>
            <a:avLst/>
            <a:gdLst/>
            <a:ahLst/>
            <a:cxnLst/>
            <a:rect l="l" t="t" r="r" b="b"/>
            <a:pathLst>
              <a:path w="5866130" h="0">
                <a:moveTo>
                  <a:pt x="0" y="0"/>
                </a:moveTo>
                <a:lnTo>
                  <a:pt x="5865876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959612" y="4611356"/>
            <a:ext cx="5790565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Tahoma"/>
                <a:cs typeface="Tahoma"/>
              </a:rPr>
              <a:t>Figura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90">
                <a:latin typeface="Tahoma"/>
                <a:cs typeface="Tahoma"/>
              </a:rPr>
              <a:t>1.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Lluvia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30">
                <a:latin typeface="Tahoma"/>
                <a:cs typeface="Tahoma"/>
              </a:rPr>
              <a:t>promedio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20">
                <a:latin typeface="Tahoma"/>
                <a:cs typeface="Tahoma"/>
              </a:rPr>
              <a:t>nacional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5">
                <a:latin typeface="Tahoma"/>
                <a:cs typeface="Tahoma"/>
              </a:rPr>
              <a:t>preliminar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5">
                <a:latin typeface="Tahoma"/>
                <a:cs typeface="Tahoma"/>
              </a:rPr>
              <a:t>entre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20">
                <a:latin typeface="Tahoma"/>
                <a:cs typeface="Tahoma"/>
              </a:rPr>
              <a:t>diciembre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20">
                <a:latin typeface="Tahoma"/>
                <a:cs typeface="Tahoma"/>
              </a:rPr>
              <a:t>2023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30">
                <a:latin typeface="Tahoma"/>
                <a:cs typeface="Tahoma"/>
              </a:rPr>
              <a:t>marzo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15">
                <a:latin typeface="Tahoma"/>
                <a:cs typeface="Tahoma"/>
              </a:rPr>
              <a:t>2024,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25">
                <a:latin typeface="Tahoma"/>
                <a:cs typeface="Tahoma"/>
              </a:rPr>
              <a:t>comparada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60">
                <a:latin typeface="Tahoma"/>
                <a:cs typeface="Tahoma"/>
              </a:rPr>
              <a:t>con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la  </a:t>
            </a:r>
            <a:r>
              <a:rPr dirty="0" sz="1000" spc="35">
                <a:latin typeface="Tahoma"/>
                <a:cs typeface="Tahoma"/>
              </a:rPr>
              <a:t>Norma </a:t>
            </a:r>
            <a:r>
              <a:rPr dirty="0" sz="1000" spc="25">
                <a:latin typeface="Tahoma"/>
                <a:cs typeface="Tahoma"/>
              </a:rPr>
              <a:t>climatológica </a:t>
            </a:r>
            <a:r>
              <a:rPr dirty="0" sz="1000">
                <a:latin typeface="Tahoma"/>
                <a:cs typeface="Tahoma"/>
              </a:rPr>
              <a:t>serie </a:t>
            </a:r>
            <a:r>
              <a:rPr dirty="0" sz="1000" spc="-35">
                <a:latin typeface="Tahoma"/>
                <a:cs typeface="Tahoma"/>
              </a:rPr>
              <a:t>1991 </a:t>
            </a:r>
            <a:r>
              <a:rPr dirty="0" sz="1000" spc="-15">
                <a:latin typeface="Tahoma"/>
                <a:cs typeface="Tahoma"/>
              </a:rPr>
              <a:t>a </a:t>
            </a:r>
            <a:r>
              <a:rPr dirty="0" sz="1000" spc="15">
                <a:latin typeface="Tahoma"/>
                <a:cs typeface="Tahoma"/>
              </a:rPr>
              <a:t>2020.</a:t>
            </a:r>
            <a:r>
              <a:rPr dirty="0" sz="1000" spc="-21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Fuente: </a:t>
            </a:r>
            <a:r>
              <a:rPr dirty="0" sz="1000" spc="30">
                <a:latin typeface="Tahoma"/>
                <a:cs typeface="Tahoma"/>
              </a:rPr>
              <a:t>MARN-DOA-GMT.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59612" y="5405676"/>
            <a:ext cx="5854065" cy="13760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just" marL="12700" marR="5080">
              <a:lnSpc>
                <a:spcPct val="115199"/>
              </a:lnSpc>
              <a:spcBef>
                <a:spcPts val="90"/>
              </a:spcBef>
            </a:pPr>
            <a:r>
              <a:rPr dirty="0" sz="1100" spc="70">
                <a:latin typeface="Calibri"/>
                <a:cs typeface="Calibri"/>
              </a:rPr>
              <a:t>Las </a:t>
            </a:r>
            <a:r>
              <a:rPr dirty="0" sz="1100" spc="30">
                <a:latin typeface="Calibri"/>
                <a:cs typeface="Calibri"/>
              </a:rPr>
              <a:t>altas </a:t>
            </a:r>
            <a:r>
              <a:rPr dirty="0" sz="1100" spc="45">
                <a:latin typeface="Calibri"/>
                <a:cs typeface="Calibri"/>
              </a:rPr>
              <a:t>temperaturas </a:t>
            </a:r>
            <a:r>
              <a:rPr dirty="0" sz="1100" spc="60">
                <a:latin typeface="Calibri"/>
                <a:cs typeface="Calibri"/>
              </a:rPr>
              <a:t>mensuales </a:t>
            </a:r>
            <a:r>
              <a:rPr dirty="0" sz="1100" spc="40">
                <a:latin typeface="Calibri"/>
                <a:cs typeface="Calibri"/>
              </a:rPr>
              <a:t>registran </a:t>
            </a:r>
            <a:r>
              <a:rPr dirty="0" sz="1100" spc="55">
                <a:latin typeface="Calibri"/>
                <a:cs typeface="Calibri"/>
              </a:rPr>
              <a:t>anomalías </a:t>
            </a:r>
            <a:r>
              <a:rPr dirty="0" sz="1100" spc="35">
                <a:latin typeface="Calibri"/>
                <a:cs typeface="Calibri"/>
              </a:rPr>
              <a:t>positivas </a:t>
            </a:r>
            <a:r>
              <a:rPr dirty="0" sz="1100" spc="40">
                <a:latin typeface="Calibri"/>
                <a:cs typeface="Calibri"/>
              </a:rPr>
              <a:t>durante el </a:t>
            </a:r>
            <a:r>
              <a:rPr dirty="0" sz="1100" spc="45">
                <a:latin typeface="Calibri"/>
                <a:cs typeface="Calibri"/>
              </a:rPr>
              <a:t>cuatrimestre </a:t>
            </a:r>
            <a:r>
              <a:rPr dirty="0" sz="1100" spc="60">
                <a:latin typeface="Calibri"/>
                <a:cs typeface="Calibri"/>
              </a:rPr>
              <a:t>de 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perspectiva </a:t>
            </a:r>
            <a:r>
              <a:rPr dirty="0" sz="1100" spc="30">
                <a:latin typeface="Calibri"/>
                <a:cs typeface="Calibri"/>
              </a:rPr>
              <a:t>anterior, </a:t>
            </a:r>
            <a:r>
              <a:rPr dirty="0" sz="1100" spc="60">
                <a:latin typeface="Calibri"/>
                <a:cs typeface="Calibri"/>
              </a:rPr>
              <a:t>superando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70">
                <a:latin typeface="Calibri"/>
                <a:cs typeface="Calibri"/>
              </a:rPr>
              <a:t>cada </a:t>
            </a:r>
            <a:r>
              <a:rPr dirty="0" sz="1100" spc="85">
                <a:latin typeface="Calibri"/>
                <a:cs typeface="Calibri"/>
              </a:rPr>
              <a:t>uno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los </a:t>
            </a:r>
            <a:r>
              <a:rPr dirty="0" sz="1100" spc="70">
                <a:latin typeface="Calibri"/>
                <a:cs typeface="Calibri"/>
              </a:rPr>
              <a:t>meses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40">
                <a:latin typeface="Calibri"/>
                <a:cs typeface="Calibri"/>
              </a:rPr>
              <a:t>temperatura </a:t>
            </a:r>
            <a:r>
              <a:rPr dirty="0" sz="1100" spc="50">
                <a:latin typeface="Calibri"/>
                <a:cs typeface="Calibri"/>
              </a:rPr>
              <a:t>del </a:t>
            </a:r>
            <a:r>
              <a:rPr dirty="0" sz="1100" spc="65">
                <a:latin typeface="Calibri"/>
                <a:cs typeface="Calibri"/>
              </a:rPr>
              <a:t>promedio  </a:t>
            </a:r>
            <a:r>
              <a:rPr dirty="0" sz="1100" spc="70">
                <a:latin typeface="Calibri"/>
                <a:cs typeface="Calibri"/>
              </a:rPr>
              <a:t>climatológico </a:t>
            </a:r>
            <a:r>
              <a:rPr dirty="0" sz="1100" spc="60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65">
                <a:latin typeface="Calibri"/>
                <a:cs typeface="Calibri"/>
              </a:rPr>
              <a:t>rango de </a:t>
            </a:r>
            <a:r>
              <a:rPr dirty="0" sz="1100" spc="95">
                <a:latin typeface="Calibri"/>
                <a:cs typeface="Calibri"/>
              </a:rPr>
              <a:t>+0.5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55">
                <a:latin typeface="Calibri"/>
                <a:cs typeface="Calibri"/>
              </a:rPr>
              <a:t>+1.6 </a:t>
            </a:r>
            <a:r>
              <a:rPr dirty="0" sz="1100" spc="120">
                <a:latin typeface="Calibri"/>
                <a:cs typeface="Calibri"/>
              </a:rPr>
              <a:t>°C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60">
                <a:latin typeface="Calibri"/>
                <a:cs typeface="Calibri"/>
              </a:rPr>
              <a:t>escala </a:t>
            </a:r>
            <a:r>
              <a:rPr dirty="0" sz="1100" spc="50">
                <a:latin typeface="Calibri"/>
                <a:cs typeface="Calibri"/>
              </a:rPr>
              <a:t>nacional, </a:t>
            </a:r>
            <a:r>
              <a:rPr dirty="0" sz="1100" spc="60">
                <a:latin typeface="Calibri"/>
                <a:cs typeface="Calibri"/>
              </a:rPr>
              <a:t>únicamente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30">
                <a:latin typeface="Calibri"/>
                <a:cs typeface="Calibri"/>
              </a:rPr>
              <a:t>el </a:t>
            </a:r>
            <a:r>
              <a:rPr dirty="0" sz="1100" spc="80">
                <a:latin typeface="Calibri"/>
                <a:cs typeface="Calibri"/>
              </a:rPr>
              <a:t>mes </a:t>
            </a:r>
            <a:r>
              <a:rPr dirty="0" sz="1100" spc="65">
                <a:latin typeface="Calibri"/>
                <a:cs typeface="Calibri"/>
              </a:rPr>
              <a:t>de  </a:t>
            </a:r>
            <a:r>
              <a:rPr dirty="0" sz="1100" spc="45">
                <a:latin typeface="Calibri"/>
                <a:cs typeface="Calibri"/>
              </a:rPr>
              <a:t>febrero </a:t>
            </a:r>
            <a:r>
              <a:rPr dirty="0" sz="1100" spc="80">
                <a:latin typeface="Calibri"/>
                <a:cs typeface="Calibri"/>
              </a:rPr>
              <a:t>-debido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20">
                <a:latin typeface="Calibri"/>
                <a:cs typeface="Calibri"/>
              </a:rPr>
              <a:t>la </a:t>
            </a:r>
            <a:r>
              <a:rPr dirty="0" sz="1100" spc="50">
                <a:latin typeface="Calibri"/>
                <a:cs typeface="Calibri"/>
              </a:rPr>
              <a:t>incursión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50">
                <a:latin typeface="Calibri"/>
                <a:cs typeface="Calibri"/>
              </a:rPr>
              <a:t>Vientos </a:t>
            </a:r>
            <a:r>
              <a:rPr dirty="0" sz="1100" spc="65">
                <a:latin typeface="Calibri"/>
                <a:cs typeface="Calibri"/>
              </a:rPr>
              <a:t>Nortes-,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40">
                <a:latin typeface="Calibri"/>
                <a:cs typeface="Calibri"/>
              </a:rPr>
              <a:t>temperatura </a:t>
            </a:r>
            <a:r>
              <a:rPr dirty="0" sz="1100" spc="65">
                <a:latin typeface="Calibri"/>
                <a:cs typeface="Calibri"/>
              </a:rPr>
              <a:t>máxima </a:t>
            </a:r>
            <a:r>
              <a:rPr dirty="0" sz="1100" spc="50">
                <a:latin typeface="Calibri"/>
                <a:cs typeface="Calibri"/>
              </a:rPr>
              <a:t>tuvo </a:t>
            </a:r>
            <a:r>
              <a:rPr dirty="0" sz="1100" spc="60">
                <a:latin typeface="Calibri"/>
                <a:cs typeface="Calibri"/>
              </a:rPr>
              <a:t>una  </a:t>
            </a:r>
            <a:r>
              <a:rPr dirty="0" sz="1100" spc="55">
                <a:latin typeface="Calibri"/>
                <a:cs typeface="Calibri"/>
              </a:rPr>
              <a:t>anomalía</a:t>
            </a:r>
            <a:r>
              <a:rPr dirty="0" sz="1100" spc="355">
                <a:latin typeface="Calibri"/>
                <a:cs typeface="Calibri"/>
              </a:rPr>
              <a:t> </a:t>
            </a:r>
            <a:r>
              <a:rPr dirty="0" sz="1100" spc="45">
                <a:latin typeface="Calibri"/>
                <a:cs typeface="Calibri"/>
              </a:rPr>
              <a:t>negativa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95">
                <a:latin typeface="Calibri"/>
                <a:cs typeface="Calibri"/>
              </a:rPr>
              <a:t>-0.2 </a:t>
            </a:r>
            <a:r>
              <a:rPr dirty="0" sz="1100" spc="80">
                <a:latin typeface="Calibri"/>
                <a:cs typeface="Calibri"/>
              </a:rPr>
              <a:t>°C, </a:t>
            </a:r>
            <a:r>
              <a:rPr dirty="0" sz="1100" spc="60">
                <a:latin typeface="Calibri"/>
                <a:cs typeface="Calibri"/>
              </a:rPr>
              <a:t>es </a:t>
            </a:r>
            <a:r>
              <a:rPr dirty="0" sz="1100" spc="55">
                <a:latin typeface="Calibri"/>
                <a:cs typeface="Calibri"/>
              </a:rPr>
              <a:t>decir  </a:t>
            </a:r>
            <a:r>
              <a:rPr dirty="0" sz="1100" spc="50">
                <a:latin typeface="Calibri"/>
                <a:cs typeface="Calibri"/>
              </a:rPr>
              <a:t>ligeramente abajo del </a:t>
            </a:r>
            <a:r>
              <a:rPr dirty="0" sz="1100" spc="65">
                <a:latin typeface="Calibri"/>
                <a:cs typeface="Calibri"/>
              </a:rPr>
              <a:t>promedio </a:t>
            </a:r>
            <a:r>
              <a:rPr dirty="0" sz="1100" spc="60">
                <a:latin typeface="Calibri"/>
                <a:cs typeface="Calibri"/>
              </a:rPr>
              <a:t>mensual  </a:t>
            </a:r>
            <a:r>
              <a:rPr dirty="0" sz="1100" spc="65">
                <a:latin typeface="Calibri"/>
                <a:cs typeface="Calibri"/>
              </a:rPr>
              <a:t>climatológico. </a:t>
            </a:r>
            <a:r>
              <a:rPr dirty="0" sz="1100" spc="40">
                <a:latin typeface="Calibri"/>
                <a:cs typeface="Calibri"/>
              </a:rPr>
              <a:t>(Figura </a:t>
            </a:r>
            <a:r>
              <a:rPr dirty="0" sz="1100" spc="10">
                <a:latin typeface="Calibri"/>
                <a:cs typeface="Calibri"/>
              </a:rPr>
              <a:t>2). </a:t>
            </a:r>
            <a:r>
              <a:rPr dirty="0" sz="1100" spc="85">
                <a:latin typeface="Calibri"/>
                <a:cs typeface="Calibri"/>
              </a:rPr>
              <a:t>En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Figura </a:t>
            </a:r>
            <a:r>
              <a:rPr dirty="0" sz="1100" spc="60">
                <a:latin typeface="Calibri"/>
                <a:cs typeface="Calibri"/>
              </a:rPr>
              <a:t>3 se </a:t>
            </a:r>
            <a:r>
              <a:rPr dirty="0" sz="1100" spc="50">
                <a:latin typeface="Calibri"/>
                <a:cs typeface="Calibri"/>
              </a:rPr>
              <a:t>observa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65">
                <a:latin typeface="Calibri"/>
                <a:cs typeface="Calibri"/>
              </a:rPr>
              <a:t>comportamiento de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40">
                <a:latin typeface="Calibri"/>
                <a:cs typeface="Calibri"/>
              </a:rPr>
              <a:t>temperatura  </a:t>
            </a:r>
            <a:r>
              <a:rPr dirty="0" sz="1100" spc="50">
                <a:latin typeface="Calibri"/>
                <a:cs typeface="Calibri"/>
              </a:rPr>
              <a:t>del </a:t>
            </a:r>
            <a:r>
              <a:rPr dirty="0" sz="1100" spc="45">
                <a:latin typeface="Calibri"/>
                <a:cs typeface="Calibri"/>
              </a:rPr>
              <a:t>cuatrimestre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diciembre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80">
                <a:latin typeface="Calibri"/>
                <a:cs typeface="Calibri"/>
              </a:rPr>
              <a:t>marzo </a:t>
            </a:r>
            <a:r>
              <a:rPr dirty="0" sz="1100" spc="55">
                <a:latin typeface="Calibri"/>
                <a:cs typeface="Calibri"/>
              </a:rPr>
              <a:t>por </a:t>
            </a:r>
            <a:r>
              <a:rPr dirty="0" sz="1100" spc="80">
                <a:latin typeface="Calibri"/>
                <a:cs typeface="Calibri"/>
              </a:rPr>
              <a:t>zona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spc="50">
                <a:latin typeface="Calibri"/>
                <a:cs typeface="Calibri"/>
              </a:rPr>
              <a:t>climática.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82624" y="1295400"/>
            <a:ext cx="5407151" cy="3307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1015" y="9061412"/>
            <a:ext cx="15240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11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56311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54024" y="7071359"/>
            <a:ext cx="5866130" cy="0"/>
          </a:xfrm>
          <a:custGeom>
            <a:avLst/>
            <a:gdLst/>
            <a:ahLst/>
            <a:cxnLst/>
            <a:rect l="l" t="t" r="r" b="b"/>
            <a:pathLst>
              <a:path w="5866130" h="0">
                <a:moveTo>
                  <a:pt x="0" y="0"/>
                </a:moveTo>
                <a:lnTo>
                  <a:pt x="5865876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59612" y="7066519"/>
            <a:ext cx="5851525" cy="4819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Tahoma"/>
                <a:cs typeface="Tahoma"/>
              </a:rPr>
              <a:t>Figura </a:t>
            </a:r>
            <a:r>
              <a:rPr dirty="0" sz="1000" spc="-30">
                <a:latin typeface="Tahoma"/>
                <a:cs typeface="Tahoma"/>
              </a:rPr>
              <a:t>2. </a:t>
            </a:r>
            <a:r>
              <a:rPr dirty="0" sz="1000" spc="35">
                <a:latin typeface="Tahoma"/>
                <a:cs typeface="Tahoma"/>
              </a:rPr>
              <a:t>Comportamiento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-10">
                <a:latin typeface="Tahoma"/>
                <a:cs typeface="Tahoma"/>
              </a:rPr>
              <a:t>la </a:t>
            </a:r>
            <a:r>
              <a:rPr dirty="0" sz="1000">
                <a:latin typeface="Tahoma"/>
                <a:cs typeface="Tahoma"/>
              </a:rPr>
              <a:t>temperatura </a:t>
            </a:r>
            <a:r>
              <a:rPr dirty="0" sz="1000" spc="20">
                <a:latin typeface="Tahoma"/>
                <a:cs typeface="Tahoma"/>
              </a:rPr>
              <a:t>mínima </a:t>
            </a:r>
            <a:r>
              <a:rPr dirty="0" sz="1000" spc="-40">
                <a:latin typeface="Tahoma"/>
                <a:cs typeface="Tahoma"/>
              </a:rPr>
              <a:t>(arriba) </a:t>
            </a:r>
            <a:r>
              <a:rPr dirty="0" sz="1000" spc="-15">
                <a:latin typeface="Tahoma"/>
                <a:cs typeface="Tahoma"/>
              </a:rPr>
              <a:t>y </a:t>
            </a:r>
            <a:r>
              <a:rPr dirty="0" sz="1000" spc="10">
                <a:latin typeface="Tahoma"/>
                <a:cs typeface="Tahoma"/>
              </a:rPr>
              <a:t>máxima </a:t>
            </a:r>
            <a:r>
              <a:rPr dirty="0" sz="1000" spc="-35">
                <a:latin typeface="Tahoma"/>
                <a:cs typeface="Tahoma"/>
              </a:rPr>
              <a:t>(abajo) </a:t>
            </a:r>
            <a:r>
              <a:rPr dirty="0" sz="1000" spc="15">
                <a:latin typeface="Tahoma"/>
                <a:cs typeface="Tahoma"/>
              </a:rPr>
              <a:t>mensual </a:t>
            </a:r>
            <a:r>
              <a:rPr dirty="0" sz="1000" spc="-15">
                <a:latin typeface="Tahoma"/>
                <a:cs typeface="Tahoma"/>
              </a:rPr>
              <a:t>a </a:t>
            </a:r>
            <a:r>
              <a:rPr dirty="0" sz="1000" spc="10">
                <a:latin typeface="Tahoma"/>
                <a:cs typeface="Tahoma"/>
              </a:rPr>
              <a:t>escala  </a:t>
            </a:r>
            <a:r>
              <a:rPr dirty="0" sz="1000" spc="20">
                <a:latin typeface="Tahoma"/>
                <a:cs typeface="Tahoma"/>
              </a:rPr>
              <a:t>nacional </a:t>
            </a:r>
            <a:r>
              <a:rPr dirty="0" sz="1000" spc="5">
                <a:latin typeface="Tahoma"/>
                <a:cs typeface="Tahoma"/>
              </a:rPr>
              <a:t>entre </a:t>
            </a:r>
            <a:r>
              <a:rPr dirty="0" sz="1000" spc="20">
                <a:latin typeface="Tahoma"/>
                <a:cs typeface="Tahoma"/>
              </a:rPr>
              <a:t>diciembre 2023 </a:t>
            </a:r>
            <a:r>
              <a:rPr dirty="0" sz="1000" spc="-15">
                <a:latin typeface="Tahoma"/>
                <a:cs typeface="Tahoma"/>
              </a:rPr>
              <a:t>y </a:t>
            </a:r>
            <a:r>
              <a:rPr dirty="0" sz="1000" spc="35">
                <a:latin typeface="Tahoma"/>
                <a:cs typeface="Tahoma"/>
              </a:rPr>
              <a:t>marzo </a:t>
            </a:r>
            <a:r>
              <a:rPr dirty="0" sz="1000" spc="10">
                <a:latin typeface="Tahoma"/>
                <a:cs typeface="Tahoma"/>
              </a:rPr>
              <a:t>2024, </a:t>
            </a:r>
            <a:r>
              <a:rPr dirty="0" sz="1000" spc="30">
                <a:latin typeface="Tahoma"/>
                <a:cs typeface="Tahoma"/>
              </a:rPr>
              <a:t>comparado </a:t>
            </a:r>
            <a:r>
              <a:rPr dirty="0" sz="1000" spc="65">
                <a:latin typeface="Tahoma"/>
                <a:cs typeface="Tahoma"/>
              </a:rPr>
              <a:t>con </a:t>
            </a:r>
            <a:r>
              <a:rPr dirty="0" sz="1000" spc="-10">
                <a:latin typeface="Tahoma"/>
                <a:cs typeface="Tahoma"/>
              </a:rPr>
              <a:t>la </a:t>
            </a:r>
            <a:r>
              <a:rPr dirty="0" sz="1000" spc="35">
                <a:latin typeface="Tahoma"/>
                <a:cs typeface="Tahoma"/>
              </a:rPr>
              <a:t>Norma </a:t>
            </a:r>
            <a:r>
              <a:rPr dirty="0" sz="1000" spc="25">
                <a:latin typeface="Tahoma"/>
                <a:cs typeface="Tahoma"/>
              </a:rPr>
              <a:t>climatológica </a:t>
            </a:r>
            <a:r>
              <a:rPr dirty="0" sz="1000">
                <a:latin typeface="Tahoma"/>
                <a:cs typeface="Tahoma"/>
              </a:rPr>
              <a:t>serie </a:t>
            </a:r>
            <a:r>
              <a:rPr dirty="0" sz="1000" spc="-35">
                <a:latin typeface="Tahoma"/>
                <a:cs typeface="Tahoma"/>
              </a:rPr>
              <a:t>1991 </a:t>
            </a:r>
            <a:r>
              <a:rPr dirty="0" sz="1000" spc="-15">
                <a:latin typeface="Tahoma"/>
                <a:cs typeface="Tahoma"/>
              </a:rPr>
              <a:t>a  </a:t>
            </a:r>
            <a:r>
              <a:rPr dirty="0" sz="1000" spc="15">
                <a:latin typeface="Tahoma"/>
                <a:cs typeface="Tahoma"/>
              </a:rPr>
              <a:t>2020. </a:t>
            </a:r>
            <a:r>
              <a:rPr dirty="0" sz="1000">
                <a:latin typeface="Tahoma"/>
                <a:cs typeface="Tahoma"/>
              </a:rPr>
              <a:t>Fuente: </a:t>
            </a:r>
            <a:r>
              <a:rPr dirty="0" sz="1000" spc="25">
                <a:latin typeface="Tahoma"/>
                <a:cs typeface="Tahoma"/>
              </a:rPr>
              <a:t>MARN-</a:t>
            </a:r>
            <a:r>
              <a:rPr dirty="0" sz="1000" spc="-105">
                <a:latin typeface="Tahoma"/>
                <a:cs typeface="Tahoma"/>
              </a:rPr>
              <a:t> </a:t>
            </a:r>
            <a:r>
              <a:rPr dirty="0" sz="1000" spc="30">
                <a:latin typeface="Tahoma"/>
                <a:cs typeface="Tahoma"/>
              </a:rPr>
              <a:t>DOA-GMT.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62455" y="716279"/>
            <a:ext cx="5047487" cy="30815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50263" y="3989832"/>
            <a:ext cx="5071871" cy="3066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1015" y="9061412"/>
            <a:ext cx="15240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12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56311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54024" y="3861816"/>
            <a:ext cx="5866130" cy="0"/>
          </a:xfrm>
          <a:custGeom>
            <a:avLst/>
            <a:gdLst/>
            <a:ahLst/>
            <a:cxnLst/>
            <a:rect l="l" t="t" r="r" b="b"/>
            <a:pathLst>
              <a:path w="5866130" h="0">
                <a:moveTo>
                  <a:pt x="0" y="0"/>
                </a:moveTo>
                <a:lnTo>
                  <a:pt x="5865876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59612" y="3856975"/>
            <a:ext cx="5734685" cy="4819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Tahoma"/>
                <a:cs typeface="Tahoma"/>
              </a:rPr>
              <a:t>Figura </a:t>
            </a:r>
            <a:r>
              <a:rPr dirty="0" sz="1000" spc="-35">
                <a:latin typeface="Tahoma"/>
                <a:cs typeface="Tahoma"/>
              </a:rPr>
              <a:t>3. </a:t>
            </a:r>
            <a:r>
              <a:rPr dirty="0" sz="1000" spc="35">
                <a:latin typeface="Tahoma"/>
                <a:cs typeface="Tahoma"/>
              </a:rPr>
              <a:t>Comportamiento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-10">
                <a:latin typeface="Tahoma"/>
                <a:cs typeface="Tahoma"/>
              </a:rPr>
              <a:t>la </a:t>
            </a:r>
            <a:r>
              <a:rPr dirty="0" sz="1000">
                <a:latin typeface="Tahoma"/>
                <a:cs typeface="Tahoma"/>
              </a:rPr>
              <a:t>temperatura </a:t>
            </a:r>
            <a:r>
              <a:rPr dirty="0" sz="1000" spc="10">
                <a:latin typeface="Tahoma"/>
                <a:cs typeface="Tahoma"/>
              </a:rPr>
              <a:t>mínima, máxima </a:t>
            </a:r>
            <a:r>
              <a:rPr dirty="0" sz="1000" spc="-15">
                <a:latin typeface="Tahoma"/>
                <a:cs typeface="Tahoma"/>
              </a:rPr>
              <a:t>y </a:t>
            </a:r>
            <a:r>
              <a:rPr dirty="0" sz="1000" spc="15">
                <a:latin typeface="Tahoma"/>
                <a:cs typeface="Tahoma"/>
              </a:rPr>
              <a:t>media </a:t>
            </a:r>
            <a:r>
              <a:rPr dirty="0" sz="1000" spc="20">
                <a:latin typeface="Tahoma"/>
                <a:cs typeface="Tahoma"/>
              </a:rPr>
              <a:t>por </a:t>
            </a:r>
            <a:r>
              <a:rPr dirty="0" sz="1000" spc="35">
                <a:latin typeface="Tahoma"/>
                <a:cs typeface="Tahoma"/>
              </a:rPr>
              <a:t>zona </a:t>
            </a:r>
            <a:r>
              <a:rPr dirty="0" sz="1000" spc="15">
                <a:latin typeface="Tahoma"/>
                <a:cs typeface="Tahoma"/>
              </a:rPr>
              <a:t>climática </a:t>
            </a:r>
            <a:r>
              <a:rPr dirty="0" sz="1000" spc="-10">
                <a:latin typeface="Tahoma"/>
                <a:cs typeface="Tahoma"/>
              </a:rPr>
              <a:t>para </a:t>
            </a:r>
            <a:r>
              <a:rPr dirty="0" sz="1000" spc="10">
                <a:latin typeface="Tahoma"/>
                <a:cs typeface="Tahoma"/>
              </a:rPr>
              <a:t>el  </a:t>
            </a:r>
            <a:r>
              <a:rPr dirty="0" sz="1000" spc="5">
                <a:latin typeface="Tahoma"/>
                <a:cs typeface="Tahoma"/>
              </a:rPr>
              <a:t>cuatrimestre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20">
                <a:latin typeface="Tahoma"/>
                <a:cs typeface="Tahoma"/>
              </a:rPr>
              <a:t>de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20">
                <a:latin typeface="Tahoma"/>
                <a:cs typeface="Tahoma"/>
              </a:rPr>
              <a:t>diciembre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20">
                <a:latin typeface="Tahoma"/>
                <a:cs typeface="Tahoma"/>
              </a:rPr>
              <a:t>2023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y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30">
                <a:latin typeface="Tahoma"/>
                <a:cs typeface="Tahoma"/>
              </a:rPr>
              <a:t>marzo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15">
                <a:latin typeface="Tahoma"/>
                <a:cs typeface="Tahoma"/>
              </a:rPr>
              <a:t>2024,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35">
                <a:latin typeface="Tahoma"/>
                <a:cs typeface="Tahoma"/>
              </a:rPr>
              <a:t>comparado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55">
                <a:latin typeface="Tahoma"/>
                <a:cs typeface="Tahoma"/>
              </a:rPr>
              <a:t>con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la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35">
                <a:latin typeface="Tahoma"/>
                <a:cs typeface="Tahoma"/>
              </a:rPr>
              <a:t>Norma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25">
                <a:latin typeface="Tahoma"/>
                <a:cs typeface="Tahoma"/>
              </a:rPr>
              <a:t>climatológica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serie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1991 </a:t>
            </a:r>
            <a:r>
              <a:rPr dirty="0" sz="1000" spc="-15">
                <a:latin typeface="Tahoma"/>
                <a:cs typeface="Tahoma"/>
              </a:rPr>
              <a:t>a  </a:t>
            </a:r>
            <a:r>
              <a:rPr dirty="0" sz="1000" spc="15">
                <a:latin typeface="Tahoma"/>
                <a:cs typeface="Tahoma"/>
              </a:rPr>
              <a:t>2020. </a:t>
            </a:r>
            <a:r>
              <a:rPr dirty="0" sz="1000">
                <a:latin typeface="Tahoma"/>
                <a:cs typeface="Tahoma"/>
              </a:rPr>
              <a:t>Fuente: </a:t>
            </a:r>
            <a:r>
              <a:rPr dirty="0" sz="1000" spc="40">
                <a:latin typeface="Tahoma"/>
                <a:cs typeface="Tahoma"/>
              </a:rPr>
              <a:t>MARN-DOA </a:t>
            </a:r>
            <a:r>
              <a:rPr dirty="0" sz="1000" spc="-10">
                <a:latin typeface="Tahoma"/>
                <a:cs typeface="Tahoma"/>
              </a:rPr>
              <a:t>-</a:t>
            </a:r>
            <a:r>
              <a:rPr dirty="0" sz="1000" spc="-170">
                <a:latin typeface="Tahoma"/>
                <a:cs typeface="Tahoma"/>
              </a:rPr>
              <a:t> </a:t>
            </a:r>
            <a:r>
              <a:rPr dirty="0" sz="1000" spc="20">
                <a:latin typeface="Tahoma"/>
                <a:cs typeface="Tahoma"/>
              </a:rPr>
              <a:t>GMT.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9612" y="4712257"/>
            <a:ext cx="5852795" cy="387540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14700"/>
              </a:lnSpc>
              <a:spcBef>
                <a:spcPts val="95"/>
              </a:spcBef>
            </a:pPr>
            <a:r>
              <a:rPr dirty="0" sz="1100" spc="55">
                <a:latin typeface="Calibri"/>
                <a:cs typeface="Calibri"/>
              </a:rPr>
              <a:t>Además, </a:t>
            </a:r>
            <a:r>
              <a:rPr dirty="0" sz="1100" spc="40">
                <a:latin typeface="Calibri"/>
                <a:cs typeface="Calibri"/>
              </a:rPr>
              <a:t>durante </a:t>
            </a:r>
            <a:r>
              <a:rPr dirty="0" sz="1100" spc="80">
                <a:latin typeface="Calibri"/>
                <a:cs typeface="Calibri"/>
              </a:rPr>
              <a:t>marzo </a:t>
            </a:r>
            <a:r>
              <a:rPr dirty="0" sz="1100" spc="35">
                <a:latin typeface="Calibri"/>
                <a:cs typeface="Calibri"/>
              </a:rPr>
              <a:t>las </a:t>
            </a:r>
            <a:r>
              <a:rPr dirty="0" sz="1100" spc="30">
                <a:latin typeface="Calibri"/>
                <a:cs typeface="Calibri"/>
              </a:rPr>
              <a:t>altas </a:t>
            </a:r>
            <a:r>
              <a:rPr dirty="0" sz="1100" spc="40">
                <a:latin typeface="Calibri"/>
                <a:cs typeface="Calibri"/>
              </a:rPr>
              <a:t>temperaturas </a:t>
            </a:r>
            <a:r>
              <a:rPr dirty="0" sz="1100" spc="50">
                <a:latin typeface="Calibri"/>
                <a:cs typeface="Calibri"/>
              </a:rPr>
              <a:t>dieron </a:t>
            </a:r>
            <a:r>
              <a:rPr dirty="0" sz="1100" spc="70">
                <a:latin typeface="Calibri"/>
                <a:cs typeface="Calibri"/>
              </a:rPr>
              <a:t>paso </a:t>
            </a:r>
            <a:r>
              <a:rPr dirty="0" sz="1100" spc="30">
                <a:latin typeface="Calibri"/>
                <a:cs typeface="Calibri"/>
              </a:rPr>
              <a:t>al </a:t>
            </a:r>
            <a:r>
              <a:rPr dirty="0" sz="1100" spc="40">
                <a:latin typeface="Calibri"/>
                <a:cs typeface="Calibri"/>
              </a:rPr>
              <a:t>registro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una </a:t>
            </a:r>
            <a:r>
              <a:rPr dirty="0" sz="1100" spc="50">
                <a:latin typeface="Calibri"/>
                <a:cs typeface="Calibri"/>
              </a:rPr>
              <a:t>ola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50">
                <a:latin typeface="Calibri"/>
                <a:cs typeface="Calibri"/>
              </a:rPr>
              <a:t>calor,  </a:t>
            </a:r>
            <a:r>
              <a:rPr dirty="0" sz="1100" spc="60">
                <a:latin typeface="Calibri"/>
                <a:cs typeface="Calibri"/>
              </a:rPr>
              <a:t>superando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50">
                <a:latin typeface="Calibri"/>
                <a:cs typeface="Calibri"/>
              </a:rPr>
              <a:t>umbral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55">
                <a:latin typeface="Calibri"/>
                <a:cs typeface="Calibri"/>
              </a:rPr>
              <a:t>todas </a:t>
            </a:r>
            <a:r>
              <a:rPr dirty="0" sz="1100" spc="40">
                <a:latin typeface="Calibri"/>
                <a:cs typeface="Calibri"/>
              </a:rPr>
              <a:t>las </a:t>
            </a:r>
            <a:r>
              <a:rPr dirty="0" sz="1100" spc="55">
                <a:latin typeface="Calibri"/>
                <a:cs typeface="Calibri"/>
              </a:rPr>
              <a:t>estaciones </a:t>
            </a:r>
            <a:r>
              <a:rPr dirty="0" sz="1100" spc="65">
                <a:latin typeface="Calibri"/>
                <a:cs typeface="Calibri"/>
              </a:rPr>
              <a:t>de monitoreo de </a:t>
            </a:r>
            <a:r>
              <a:rPr dirty="0" sz="1100" spc="40">
                <a:latin typeface="Calibri"/>
                <a:cs typeface="Calibri"/>
              </a:rPr>
              <a:t>temperatura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35">
                <a:latin typeface="Calibri"/>
                <a:cs typeface="Calibri"/>
              </a:rPr>
              <a:t>nivel </a:t>
            </a:r>
            <a:r>
              <a:rPr dirty="0" sz="1100" spc="50">
                <a:latin typeface="Calibri"/>
                <a:cs typeface="Calibri"/>
              </a:rPr>
              <a:t>nacional,  </a:t>
            </a:r>
            <a:r>
              <a:rPr dirty="0" sz="1100" spc="55">
                <a:latin typeface="Calibri"/>
                <a:cs typeface="Calibri"/>
              </a:rPr>
              <a:t>teniendo </a:t>
            </a:r>
            <a:r>
              <a:rPr dirty="0" sz="1100" spc="60">
                <a:latin typeface="Calibri"/>
                <a:cs typeface="Calibri"/>
              </a:rPr>
              <a:t>una duración </a:t>
            </a:r>
            <a:r>
              <a:rPr dirty="0" sz="1100" spc="35">
                <a:latin typeface="Calibri"/>
                <a:cs typeface="Calibri"/>
              </a:rPr>
              <a:t>entre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-45">
                <a:latin typeface="Calibri"/>
                <a:cs typeface="Calibri"/>
              </a:rPr>
              <a:t>1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30">
                <a:latin typeface="Calibri"/>
                <a:cs typeface="Calibri"/>
              </a:rPr>
              <a:t>27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65">
                <a:latin typeface="Calibri"/>
                <a:cs typeface="Calibri"/>
              </a:rPr>
              <a:t>marzo. </a:t>
            </a:r>
            <a:r>
              <a:rPr dirty="0" sz="1100" spc="125">
                <a:latin typeface="Calibri"/>
                <a:cs typeface="Calibri"/>
              </a:rPr>
              <a:t>Con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40">
                <a:latin typeface="Calibri"/>
                <a:cs typeface="Calibri"/>
              </a:rPr>
              <a:t>entrada </a:t>
            </a:r>
            <a:r>
              <a:rPr dirty="0" sz="1100" spc="65">
                <a:latin typeface="Calibri"/>
                <a:cs typeface="Calibri"/>
              </a:rPr>
              <a:t>de un </a:t>
            </a:r>
            <a:r>
              <a:rPr dirty="0" sz="1100" spc="45">
                <a:latin typeface="Calibri"/>
                <a:cs typeface="Calibri"/>
              </a:rPr>
              <a:t>sistema </a:t>
            </a:r>
            <a:r>
              <a:rPr dirty="0" sz="1100" spc="35">
                <a:latin typeface="Calibri"/>
                <a:cs typeface="Calibri"/>
              </a:rPr>
              <a:t>frontal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25">
                <a:latin typeface="Calibri"/>
                <a:cs typeface="Calibri"/>
              </a:rPr>
              <a:t>la  </a:t>
            </a:r>
            <a:r>
              <a:rPr dirty="0" sz="1100" spc="55">
                <a:latin typeface="Calibri"/>
                <a:cs typeface="Calibri"/>
              </a:rPr>
              <a:t>región </a:t>
            </a:r>
            <a:r>
              <a:rPr dirty="0" sz="1100" spc="60">
                <a:latin typeface="Calibri"/>
                <a:cs typeface="Calibri"/>
              </a:rPr>
              <a:t>centroamericana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55">
                <a:latin typeface="Calibri"/>
                <a:cs typeface="Calibri"/>
              </a:rPr>
              <a:t>incursión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50">
                <a:latin typeface="Calibri"/>
                <a:cs typeface="Calibri"/>
              </a:rPr>
              <a:t>Vientos </a:t>
            </a:r>
            <a:r>
              <a:rPr dirty="0" sz="1100" spc="55">
                <a:latin typeface="Calibri"/>
                <a:cs typeface="Calibri"/>
              </a:rPr>
              <a:t>Nortes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el país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70">
                <a:latin typeface="Calibri"/>
                <a:cs typeface="Calibri"/>
              </a:rPr>
              <a:t>puso </a:t>
            </a:r>
            <a:r>
              <a:rPr dirty="0" sz="1100" spc="25">
                <a:latin typeface="Calibri"/>
                <a:cs typeface="Calibri"/>
              </a:rPr>
              <a:t>fin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40">
                <a:latin typeface="Calibri"/>
                <a:cs typeface="Calibri"/>
              </a:rPr>
              <a:t>este  </a:t>
            </a:r>
            <a:r>
              <a:rPr dirty="0" sz="1100" spc="50">
                <a:latin typeface="Calibri"/>
                <a:cs typeface="Calibri"/>
              </a:rPr>
              <a:t>evento; </a:t>
            </a:r>
            <a:r>
              <a:rPr dirty="0" sz="1100" spc="105">
                <a:latin typeface="Calibri"/>
                <a:cs typeface="Calibri"/>
              </a:rPr>
              <a:t>con </a:t>
            </a:r>
            <a:r>
              <a:rPr dirty="0" sz="1100" spc="40">
                <a:latin typeface="Calibri"/>
                <a:cs typeface="Calibri"/>
              </a:rPr>
              <a:t>él </a:t>
            </a:r>
            <a:r>
              <a:rPr dirty="0" sz="1100" spc="55">
                <a:latin typeface="Calibri"/>
                <a:cs typeface="Calibri"/>
              </a:rPr>
              <a:t>disminuyeron </a:t>
            </a:r>
            <a:r>
              <a:rPr dirty="0" sz="1100" spc="35">
                <a:latin typeface="Calibri"/>
                <a:cs typeface="Calibri"/>
              </a:rPr>
              <a:t>las </a:t>
            </a:r>
            <a:r>
              <a:rPr dirty="0" sz="1100" spc="40">
                <a:latin typeface="Calibri"/>
                <a:cs typeface="Calibri"/>
              </a:rPr>
              <a:t>temperaturas </a:t>
            </a:r>
            <a:r>
              <a:rPr dirty="0" sz="1100" spc="65">
                <a:latin typeface="Calibri"/>
                <a:cs typeface="Calibri"/>
              </a:rPr>
              <a:t>máximas </a:t>
            </a:r>
            <a:r>
              <a:rPr dirty="0" sz="1100" spc="70">
                <a:latin typeface="Calibri"/>
                <a:cs typeface="Calibri"/>
              </a:rPr>
              <a:t>en </a:t>
            </a:r>
            <a:r>
              <a:rPr dirty="0" sz="1100" spc="50">
                <a:latin typeface="Calibri"/>
                <a:cs typeface="Calibri"/>
              </a:rPr>
              <a:t>horas de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25">
                <a:latin typeface="Calibri"/>
                <a:cs typeface="Calibri"/>
              </a:rPr>
              <a:t>tarde, </a:t>
            </a:r>
            <a:r>
              <a:rPr dirty="0" sz="1100" spc="55">
                <a:latin typeface="Calibri"/>
                <a:cs typeface="Calibri"/>
              </a:rPr>
              <a:t>pero </a:t>
            </a:r>
            <a:r>
              <a:rPr dirty="0" sz="1100" spc="60">
                <a:latin typeface="Calibri"/>
                <a:cs typeface="Calibri"/>
              </a:rPr>
              <a:t>se  mantuvo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50">
                <a:latin typeface="Calibri"/>
                <a:cs typeface="Calibri"/>
              </a:rPr>
              <a:t>ambiente </a:t>
            </a:r>
            <a:r>
              <a:rPr dirty="0" sz="1100" spc="60">
                <a:latin typeface="Calibri"/>
                <a:cs typeface="Calibri"/>
              </a:rPr>
              <a:t>cálido </a:t>
            </a:r>
            <a:r>
              <a:rPr dirty="0" sz="1100" spc="65">
                <a:latin typeface="Calibri"/>
                <a:cs typeface="Calibri"/>
              </a:rPr>
              <a:t>incluso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40">
                <a:latin typeface="Calibri"/>
                <a:cs typeface="Calibri"/>
              </a:rPr>
              <a:t>primeras </a:t>
            </a:r>
            <a:r>
              <a:rPr dirty="0" sz="1100" spc="55">
                <a:latin typeface="Calibri"/>
                <a:cs typeface="Calibri"/>
              </a:rPr>
              <a:t>horas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25">
                <a:latin typeface="Calibri"/>
                <a:cs typeface="Calibri"/>
              </a:rPr>
              <a:t>la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spc="75">
                <a:latin typeface="Calibri"/>
                <a:cs typeface="Calibri"/>
              </a:rPr>
              <a:t>noche.</a:t>
            </a:r>
            <a:endParaRPr sz="1100">
              <a:latin typeface="Calibri"/>
              <a:cs typeface="Calibri"/>
            </a:endParaRPr>
          </a:p>
          <a:p>
            <a:pPr algn="just" marL="12700" marR="5080">
              <a:lnSpc>
                <a:spcPct val="114799"/>
              </a:lnSpc>
              <a:spcBef>
                <a:spcPts val="1020"/>
              </a:spcBef>
            </a:pPr>
            <a:r>
              <a:rPr dirty="0" sz="1100" spc="55">
                <a:latin typeface="Calibri"/>
                <a:cs typeface="Calibri"/>
              </a:rPr>
              <a:t>El umbral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50">
                <a:latin typeface="Calibri"/>
                <a:cs typeface="Calibri"/>
              </a:rPr>
              <a:t>ola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60">
                <a:latin typeface="Calibri"/>
                <a:cs typeface="Calibri"/>
              </a:rPr>
              <a:t>calor </a:t>
            </a:r>
            <a:r>
              <a:rPr dirty="0" sz="1100" spc="40">
                <a:latin typeface="Calibri"/>
                <a:cs typeface="Calibri"/>
              </a:rPr>
              <a:t>fue </a:t>
            </a:r>
            <a:r>
              <a:rPr dirty="0" sz="1100" spc="60">
                <a:latin typeface="Calibri"/>
                <a:cs typeface="Calibri"/>
              </a:rPr>
              <a:t>superado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70">
                <a:latin typeface="Calibri"/>
                <a:cs typeface="Calibri"/>
              </a:rPr>
              <a:t>un </a:t>
            </a:r>
            <a:r>
              <a:rPr dirty="0" sz="1100" spc="75">
                <a:latin typeface="Calibri"/>
                <a:cs typeface="Calibri"/>
              </a:rPr>
              <a:t>máximo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50">
                <a:latin typeface="Calibri"/>
                <a:cs typeface="Calibri"/>
              </a:rPr>
              <a:t>23 </a:t>
            </a:r>
            <a:r>
              <a:rPr dirty="0" sz="1100" spc="40">
                <a:latin typeface="Calibri"/>
                <a:cs typeface="Calibri"/>
              </a:rPr>
              <a:t>días </a:t>
            </a:r>
            <a:r>
              <a:rPr dirty="0" sz="1100" spc="70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las </a:t>
            </a:r>
            <a:r>
              <a:rPr dirty="0" sz="1100" spc="55">
                <a:latin typeface="Calibri"/>
                <a:cs typeface="Calibri"/>
              </a:rPr>
              <a:t>estaciones </a:t>
            </a:r>
            <a:r>
              <a:rPr dirty="0" sz="1100" spc="65">
                <a:latin typeface="Calibri"/>
                <a:cs typeface="Calibri"/>
              </a:rPr>
              <a:t>de  </a:t>
            </a:r>
            <a:r>
              <a:rPr dirty="0" sz="1100" spc="50">
                <a:latin typeface="Calibri"/>
                <a:cs typeface="Calibri"/>
              </a:rPr>
              <a:t>Güija </a:t>
            </a:r>
            <a:r>
              <a:rPr dirty="0" sz="1100" spc="35">
                <a:latin typeface="Calibri"/>
                <a:cs typeface="Calibri"/>
              </a:rPr>
              <a:t>(Santa Ana)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60">
                <a:latin typeface="Calibri"/>
                <a:cs typeface="Calibri"/>
              </a:rPr>
              <a:t>Chorrera </a:t>
            </a:r>
            <a:r>
              <a:rPr dirty="0" sz="1100" spc="50">
                <a:latin typeface="Calibri"/>
                <a:cs typeface="Calibri"/>
              </a:rPr>
              <a:t>del </a:t>
            </a:r>
            <a:r>
              <a:rPr dirty="0" sz="1100" spc="70">
                <a:latin typeface="Calibri"/>
                <a:cs typeface="Calibri"/>
              </a:rPr>
              <a:t>Guayabo </a:t>
            </a:r>
            <a:r>
              <a:rPr dirty="0" sz="1100" spc="45">
                <a:latin typeface="Calibri"/>
                <a:cs typeface="Calibri"/>
              </a:rPr>
              <a:t>(Cabañas), </a:t>
            </a:r>
            <a:r>
              <a:rPr dirty="0" sz="1100" spc="65">
                <a:latin typeface="Calibri"/>
                <a:cs typeface="Calibri"/>
              </a:rPr>
              <a:t>22 </a:t>
            </a:r>
            <a:r>
              <a:rPr dirty="0" sz="1100" spc="40">
                <a:latin typeface="Calibri"/>
                <a:cs typeface="Calibri"/>
              </a:rPr>
              <a:t>días </a:t>
            </a:r>
            <a:r>
              <a:rPr dirty="0" sz="1100" spc="60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las </a:t>
            </a:r>
            <a:r>
              <a:rPr dirty="0" sz="1100" spc="55">
                <a:latin typeface="Calibri"/>
                <a:cs typeface="Calibri"/>
              </a:rPr>
              <a:t>estaciones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65">
                <a:latin typeface="Calibri"/>
                <a:cs typeface="Calibri"/>
              </a:rPr>
              <a:t>San  </a:t>
            </a:r>
            <a:r>
              <a:rPr dirty="0" sz="1100" spc="50">
                <a:latin typeface="Calibri"/>
                <a:cs typeface="Calibri"/>
              </a:rPr>
              <a:t>Andrés </a:t>
            </a:r>
            <a:r>
              <a:rPr dirty="0" sz="1100" spc="40">
                <a:latin typeface="Calibri"/>
                <a:cs typeface="Calibri"/>
              </a:rPr>
              <a:t>(La </a:t>
            </a:r>
            <a:r>
              <a:rPr dirty="0" sz="1100" spc="35">
                <a:latin typeface="Calibri"/>
                <a:cs typeface="Calibri"/>
              </a:rPr>
              <a:t>Libertad)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55">
                <a:latin typeface="Calibri"/>
                <a:cs typeface="Calibri"/>
              </a:rPr>
              <a:t>Perquín </a:t>
            </a:r>
            <a:r>
              <a:rPr dirty="0" sz="1100" spc="35">
                <a:latin typeface="Calibri"/>
                <a:cs typeface="Calibri"/>
              </a:rPr>
              <a:t>(Morazán); </a:t>
            </a:r>
            <a:r>
              <a:rPr dirty="0" sz="1100" spc="40">
                <a:latin typeface="Calibri"/>
                <a:cs typeface="Calibri"/>
              </a:rPr>
              <a:t>mientras </a:t>
            </a:r>
            <a:r>
              <a:rPr dirty="0" sz="1100" spc="60">
                <a:latin typeface="Calibri"/>
                <a:cs typeface="Calibri"/>
              </a:rPr>
              <a:t>que en </a:t>
            </a:r>
            <a:r>
              <a:rPr dirty="0" sz="1100" spc="90">
                <a:latin typeface="Calibri"/>
                <a:cs typeface="Calibri"/>
              </a:rPr>
              <a:t>Los </a:t>
            </a:r>
            <a:r>
              <a:rPr dirty="0" sz="1100" spc="50">
                <a:latin typeface="Calibri"/>
                <a:cs typeface="Calibri"/>
              </a:rPr>
              <a:t>Naranjos (Sonsonate) y  </a:t>
            </a:r>
            <a:r>
              <a:rPr dirty="0" sz="1100" spc="55">
                <a:latin typeface="Calibri"/>
                <a:cs typeface="Calibri"/>
              </a:rPr>
              <a:t>Candelaria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75">
                <a:latin typeface="Calibri"/>
                <a:cs typeface="Calibri"/>
              </a:rPr>
              <a:t>La </a:t>
            </a:r>
            <a:r>
              <a:rPr dirty="0" sz="1100" spc="40">
                <a:latin typeface="Calibri"/>
                <a:cs typeface="Calibri"/>
              </a:rPr>
              <a:t>Frontera </a:t>
            </a:r>
            <a:r>
              <a:rPr dirty="0" sz="1100" spc="35">
                <a:latin typeface="Calibri"/>
                <a:cs typeface="Calibri"/>
              </a:rPr>
              <a:t>(Santa </a:t>
            </a:r>
            <a:r>
              <a:rPr dirty="0" sz="1100" spc="30">
                <a:latin typeface="Calibri"/>
                <a:cs typeface="Calibri"/>
              </a:rPr>
              <a:t>Ana)</a:t>
            </a:r>
            <a:r>
              <a:rPr dirty="0" sz="1100" spc="305">
                <a:latin typeface="Calibri"/>
                <a:cs typeface="Calibri"/>
              </a:rPr>
              <a:t> </a:t>
            </a:r>
            <a:r>
              <a:rPr dirty="0" sz="1100" spc="50">
                <a:latin typeface="Calibri"/>
                <a:cs typeface="Calibri"/>
              </a:rPr>
              <a:t>superaron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55">
                <a:latin typeface="Calibri"/>
                <a:cs typeface="Calibri"/>
              </a:rPr>
              <a:t>umbral </a:t>
            </a:r>
            <a:r>
              <a:rPr dirty="0" sz="1100" spc="40">
                <a:latin typeface="Calibri"/>
                <a:cs typeface="Calibri"/>
              </a:rPr>
              <a:t>durante </a:t>
            </a:r>
            <a:r>
              <a:rPr dirty="0" sz="1100" spc="5">
                <a:latin typeface="Calibri"/>
                <a:cs typeface="Calibri"/>
              </a:rPr>
              <a:t>21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95">
                <a:latin typeface="Calibri"/>
                <a:cs typeface="Calibri"/>
              </a:rPr>
              <a:t>20 </a:t>
            </a:r>
            <a:r>
              <a:rPr dirty="0" sz="1100" spc="35">
                <a:latin typeface="Calibri"/>
                <a:cs typeface="Calibri"/>
              </a:rPr>
              <a:t>días  </a:t>
            </a:r>
            <a:r>
              <a:rPr dirty="0" sz="1100" spc="50">
                <a:latin typeface="Calibri"/>
                <a:cs typeface="Calibri"/>
              </a:rPr>
              <a:t>respectivamente </a:t>
            </a:r>
            <a:r>
              <a:rPr dirty="0" sz="1100" spc="40">
                <a:latin typeface="Calibri"/>
                <a:cs typeface="Calibri"/>
              </a:rPr>
              <a:t>(Figura</a:t>
            </a:r>
            <a:r>
              <a:rPr dirty="0" sz="1100" spc="45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4).</a:t>
            </a:r>
            <a:endParaRPr sz="1100">
              <a:latin typeface="Calibri"/>
              <a:cs typeface="Calibri"/>
            </a:endParaRPr>
          </a:p>
          <a:p>
            <a:pPr algn="just" marL="12700" marR="5080">
              <a:lnSpc>
                <a:spcPct val="114500"/>
              </a:lnSpc>
              <a:spcBef>
                <a:spcPts val="1020"/>
              </a:spcBef>
            </a:pPr>
            <a:r>
              <a:rPr dirty="0" sz="1100" spc="55">
                <a:latin typeface="Calibri"/>
                <a:cs typeface="Calibri"/>
              </a:rPr>
              <a:t>Durante </a:t>
            </a:r>
            <a:r>
              <a:rPr dirty="0" sz="1100" spc="80">
                <a:latin typeface="Calibri"/>
                <a:cs typeface="Calibri"/>
              </a:rPr>
              <a:t>marzo 2024 </a:t>
            </a:r>
            <a:r>
              <a:rPr dirty="0" sz="1100" spc="50">
                <a:latin typeface="Calibri"/>
                <a:cs typeface="Calibri"/>
              </a:rPr>
              <a:t>y dentro del </a:t>
            </a:r>
            <a:r>
              <a:rPr dirty="0" sz="1100" spc="55">
                <a:latin typeface="Calibri"/>
                <a:cs typeface="Calibri"/>
              </a:rPr>
              <a:t>evento </a:t>
            </a:r>
            <a:r>
              <a:rPr dirty="0" sz="1100" spc="50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ola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60">
                <a:latin typeface="Calibri"/>
                <a:cs typeface="Calibri"/>
              </a:rPr>
              <a:t>calor </a:t>
            </a:r>
            <a:r>
              <a:rPr dirty="0" sz="1100" spc="50">
                <a:latin typeface="Calibri"/>
                <a:cs typeface="Calibri"/>
              </a:rPr>
              <a:t>se superaron </a:t>
            </a:r>
            <a:r>
              <a:rPr dirty="0" sz="1100" spc="60">
                <a:latin typeface="Calibri"/>
                <a:cs typeface="Calibri"/>
              </a:rPr>
              <a:t>los récords  </a:t>
            </a:r>
            <a:r>
              <a:rPr dirty="0" sz="1100" spc="50">
                <a:latin typeface="Calibri"/>
                <a:cs typeface="Calibri"/>
              </a:rPr>
              <a:t>históricos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40">
                <a:latin typeface="Calibri"/>
                <a:cs typeface="Calibri"/>
              </a:rPr>
              <a:t>temperatura </a:t>
            </a:r>
            <a:r>
              <a:rPr dirty="0" sz="1100" spc="65">
                <a:latin typeface="Calibri"/>
                <a:cs typeface="Calibri"/>
              </a:rPr>
              <a:t>máxima de </a:t>
            </a:r>
            <a:r>
              <a:rPr dirty="0" sz="1100" spc="100">
                <a:latin typeface="Calibri"/>
                <a:cs typeface="Calibri"/>
              </a:rPr>
              <a:t>4 </a:t>
            </a:r>
            <a:r>
              <a:rPr dirty="0" sz="1100" spc="55">
                <a:latin typeface="Calibri"/>
                <a:cs typeface="Calibri"/>
              </a:rPr>
              <a:t>estaciones: </a:t>
            </a:r>
            <a:r>
              <a:rPr dirty="0" sz="1100" spc="45">
                <a:latin typeface="Calibri"/>
                <a:cs typeface="Calibri"/>
              </a:rPr>
              <a:t>Güija </a:t>
            </a:r>
            <a:r>
              <a:rPr dirty="0" sz="1100" spc="35">
                <a:latin typeface="Calibri"/>
                <a:cs typeface="Calibri"/>
              </a:rPr>
              <a:t>(Santa Ana) </a:t>
            </a:r>
            <a:r>
              <a:rPr dirty="0" sz="1100" spc="110">
                <a:latin typeface="Calibri"/>
                <a:cs typeface="Calibri"/>
              </a:rPr>
              <a:t>con </a:t>
            </a:r>
            <a:r>
              <a:rPr dirty="0" sz="1100" spc="65">
                <a:latin typeface="Calibri"/>
                <a:cs typeface="Calibri"/>
              </a:rPr>
              <a:t>un </a:t>
            </a:r>
            <a:r>
              <a:rPr dirty="0" sz="1100" spc="40">
                <a:latin typeface="Calibri"/>
                <a:cs typeface="Calibri"/>
              </a:rPr>
              <a:t>registro </a:t>
            </a:r>
            <a:r>
              <a:rPr dirty="0" sz="1100" spc="60">
                <a:latin typeface="Calibri"/>
                <a:cs typeface="Calibri"/>
              </a:rPr>
              <a:t>de  </a:t>
            </a:r>
            <a:r>
              <a:rPr dirty="0" sz="1100" spc="50">
                <a:latin typeface="Calibri"/>
                <a:cs typeface="Calibri"/>
              </a:rPr>
              <a:t>41.2°C, </a:t>
            </a:r>
            <a:r>
              <a:rPr dirty="0" sz="1100" spc="65">
                <a:latin typeface="Calibri"/>
                <a:cs typeface="Calibri"/>
              </a:rPr>
              <a:t>Cojutepeque </a:t>
            </a:r>
            <a:r>
              <a:rPr dirty="0" sz="1100" spc="55">
                <a:latin typeface="Calibri"/>
                <a:cs typeface="Calibri"/>
              </a:rPr>
              <a:t>(Cuscatlán) </a:t>
            </a:r>
            <a:r>
              <a:rPr dirty="0" sz="1100" spc="105">
                <a:latin typeface="Calibri"/>
                <a:cs typeface="Calibri"/>
              </a:rPr>
              <a:t>con </a:t>
            </a:r>
            <a:r>
              <a:rPr dirty="0" sz="1100" spc="55">
                <a:latin typeface="Calibri"/>
                <a:cs typeface="Calibri"/>
              </a:rPr>
              <a:t>37.2°C, </a:t>
            </a:r>
            <a:r>
              <a:rPr dirty="0" sz="1100" spc="75">
                <a:latin typeface="Calibri"/>
                <a:cs typeface="Calibri"/>
              </a:rPr>
              <a:t>La </a:t>
            </a:r>
            <a:r>
              <a:rPr dirty="0" sz="1100" spc="60">
                <a:latin typeface="Calibri"/>
                <a:cs typeface="Calibri"/>
              </a:rPr>
              <a:t>Palma </a:t>
            </a:r>
            <a:r>
              <a:rPr dirty="0" sz="1100" spc="55">
                <a:latin typeface="Calibri"/>
                <a:cs typeface="Calibri"/>
              </a:rPr>
              <a:t>(Chalatenango)</a:t>
            </a:r>
            <a:r>
              <a:rPr dirty="0" sz="1100" spc="355">
                <a:latin typeface="Calibri"/>
                <a:cs typeface="Calibri"/>
              </a:rPr>
              <a:t> </a:t>
            </a:r>
            <a:r>
              <a:rPr dirty="0" sz="1100" spc="105">
                <a:latin typeface="Calibri"/>
                <a:cs typeface="Calibri"/>
              </a:rPr>
              <a:t>con </a:t>
            </a:r>
            <a:r>
              <a:rPr dirty="0" sz="1100" spc="75">
                <a:latin typeface="Calibri"/>
                <a:cs typeface="Calibri"/>
              </a:rPr>
              <a:t>35.4°C </a:t>
            </a:r>
            <a:r>
              <a:rPr dirty="0" sz="1100" spc="50">
                <a:latin typeface="Calibri"/>
                <a:cs typeface="Calibri"/>
              </a:rPr>
              <a:t>y  Perquín </a:t>
            </a:r>
            <a:r>
              <a:rPr dirty="0" sz="1100" spc="40">
                <a:latin typeface="Calibri"/>
                <a:cs typeface="Calibri"/>
              </a:rPr>
              <a:t>(Morazán) </a:t>
            </a:r>
            <a:r>
              <a:rPr dirty="0" sz="1100" spc="105">
                <a:latin typeface="Calibri"/>
                <a:cs typeface="Calibri"/>
              </a:rPr>
              <a:t>con</a:t>
            </a:r>
            <a:r>
              <a:rPr dirty="0" sz="1100" spc="20">
                <a:latin typeface="Calibri"/>
                <a:cs typeface="Calibri"/>
              </a:rPr>
              <a:t> </a:t>
            </a:r>
            <a:r>
              <a:rPr dirty="0" sz="1100" spc="75">
                <a:latin typeface="Calibri"/>
                <a:cs typeface="Calibri"/>
              </a:rPr>
              <a:t>34.3°C</a:t>
            </a:r>
            <a:endParaRPr sz="1100">
              <a:latin typeface="Calibri"/>
              <a:cs typeface="Calibri"/>
            </a:endParaRPr>
          </a:p>
          <a:p>
            <a:pPr algn="just" marL="12700" marR="5080">
              <a:lnSpc>
                <a:spcPct val="114999"/>
              </a:lnSpc>
              <a:spcBef>
                <a:spcPts val="1010"/>
              </a:spcBef>
            </a:pPr>
            <a:r>
              <a:rPr dirty="0" sz="1100" spc="130">
                <a:latin typeface="Calibri"/>
                <a:cs typeface="Calibri"/>
              </a:rPr>
              <a:t>Con </a:t>
            </a:r>
            <a:r>
              <a:rPr dirty="0" sz="1100" spc="60">
                <a:latin typeface="Calibri"/>
                <a:cs typeface="Calibri"/>
              </a:rPr>
              <a:t>respecto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55">
                <a:latin typeface="Calibri"/>
                <a:cs typeface="Calibri"/>
              </a:rPr>
              <a:t>incursión </a:t>
            </a:r>
            <a:r>
              <a:rPr dirty="0" sz="1100" spc="50">
                <a:latin typeface="Calibri"/>
                <a:cs typeface="Calibri"/>
              </a:rPr>
              <a:t>de Vientos </a:t>
            </a:r>
            <a:r>
              <a:rPr dirty="0" sz="1100" spc="45">
                <a:latin typeface="Calibri"/>
                <a:cs typeface="Calibri"/>
              </a:rPr>
              <a:t>Nortes,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30">
                <a:latin typeface="Calibri"/>
                <a:cs typeface="Calibri"/>
              </a:rPr>
              <a:t>el </a:t>
            </a:r>
            <a:r>
              <a:rPr dirty="0" sz="1100" spc="55">
                <a:latin typeface="Calibri"/>
                <a:cs typeface="Calibri"/>
              </a:rPr>
              <a:t>periodo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diciembre </a:t>
            </a:r>
            <a:r>
              <a:rPr dirty="0" sz="1100" spc="75">
                <a:latin typeface="Calibri"/>
                <a:cs typeface="Calibri"/>
              </a:rPr>
              <a:t>2023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80">
                <a:latin typeface="Calibri"/>
                <a:cs typeface="Calibri"/>
              </a:rPr>
              <a:t>marzo </a:t>
            </a:r>
            <a:r>
              <a:rPr dirty="0" sz="1100" spc="405">
                <a:latin typeface="Calibri"/>
                <a:cs typeface="Calibri"/>
              </a:rPr>
              <a:t> </a:t>
            </a:r>
            <a:r>
              <a:rPr dirty="0" sz="1100" spc="70">
                <a:latin typeface="Calibri"/>
                <a:cs typeface="Calibri"/>
              </a:rPr>
              <a:t>2024, </a:t>
            </a:r>
            <a:r>
              <a:rPr dirty="0" sz="1100" spc="80">
                <a:latin typeface="Calibri"/>
                <a:cs typeface="Calibri"/>
              </a:rPr>
              <a:t>hubo </a:t>
            </a:r>
            <a:r>
              <a:rPr dirty="0" sz="1100" spc="65">
                <a:latin typeface="Calibri"/>
                <a:cs typeface="Calibri"/>
              </a:rPr>
              <a:t>mayor </a:t>
            </a:r>
            <a:r>
              <a:rPr dirty="0" sz="1100" spc="45">
                <a:latin typeface="Calibri"/>
                <a:cs typeface="Calibri"/>
              </a:rPr>
              <a:t>actividad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55">
                <a:latin typeface="Calibri"/>
                <a:cs typeface="Calibri"/>
              </a:rPr>
              <a:t>los </a:t>
            </a:r>
            <a:r>
              <a:rPr dirty="0" sz="1100" spc="70">
                <a:latin typeface="Calibri"/>
                <a:cs typeface="Calibri"/>
              </a:rPr>
              <a:t>meses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diciembre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40">
                <a:latin typeface="Calibri"/>
                <a:cs typeface="Calibri"/>
              </a:rPr>
              <a:t>febrero </a:t>
            </a:r>
            <a:r>
              <a:rPr dirty="0" sz="1100" spc="105">
                <a:latin typeface="Calibri"/>
                <a:cs typeface="Calibri"/>
              </a:rPr>
              <a:t>con </a:t>
            </a:r>
            <a:r>
              <a:rPr dirty="0" sz="1100" spc="100">
                <a:latin typeface="Calibri"/>
                <a:cs typeface="Calibri"/>
              </a:rPr>
              <a:t>4 </a:t>
            </a:r>
            <a:r>
              <a:rPr dirty="0" sz="1100" spc="50">
                <a:latin typeface="Calibri"/>
                <a:cs typeface="Calibri"/>
              </a:rPr>
              <a:t>eventos  respectivamente </a:t>
            </a:r>
            <a:r>
              <a:rPr dirty="0" sz="1100" spc="114">
                <a:latin typeface="Calibri"/>
                <a:cs typeface="Calibri"/>
              </a:rPr>
              <a:t>como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50">
                <a:latin typeface="Calibri"/>
                <a:cs typeface="Calibri"/>
              </a:rPr>
              <a:t>observa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55">
                <a:latin typeface="Calibri"/>
                <a:cs typeface="Calibri"/>
              </a:rPr>
              <a:t>Tabla</a:t>
            </a:r>
            <a:r>
              <a:rPr dirty="0" sz="1100" spc="-70">
                <a:latin typeface="Calibri"/>
                <a:cs typeface="Calibri"/>
              </a:rPr>
              <a:t> </a:t>
            </a:r>
            <a:r>
              <a:rPr dirty="0" sz="1100" spc="-30">
                <a:latin typeface="Calibri"/>
                <a:cs typeface="Calibri"/>
              </a:rPr>
              <a:t>1.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62455" y="716280"/>
            <a:ext cx="5047487" cy="31302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1015" y="9061412"/>
            <a:ext cx="15240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13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56311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54024" y="5103876"/>
            <a:ext cx="5866130" cy="0"/>
          </a:xfrm>
          <a:custGeom>
            <a:avLst/>
            <a:gdLst/>
            <a:ahLst/>
            <a:cxnLst/>
            <a:rect l="l" t="t" r="r" b="b"/>
            <a:pathLst>
              <a:path w="5866130" h="0">
                <a:moveTo>
                  <a:pt x="0" y="0"/>
                </a:moveTo>
                <a:lnTo>
                  <a:pt x="5865876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59612" y="5097512"/>
            <a:ext cx="5849620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Tahoma"/>
                <a:cs typeface="Tahoma"/>
              </a:rPr>
              <a:t>Figura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4.</a:t>
            </a:r>
            <a:r>
              <a:rPr dirty="0" sz="1000" spc="120">
                <a:latin typeface="Tahoma"/>
                <a:cs typeface="Tahoma"/>
              </a:rPr>
              <a:t> </a:t>
            </a:r>
            <a:r>
              <a:rPr dirty="0" sz="1000" spc="40">
                <a:latin typeface="Tahoma"/>
                <a:cs typeface="Tahoma"/>
              </a:rPr>
              <a:t>Número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20">
                <a:latin typeface="Tahoma"/>
                <a:cs typeface="Tahoma"/>
              </a:rPr>
              <a:t>de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días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20">
                <a:latin typeface="Tahoma"/>
                <a:cs typeface="Tahoma"/>
              </a:rPr>
              <a:t>en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20">
                <a:latin typeface="Tahoma"/>
                <a:cs typeface="Tahoma"/>
              </a:rPr>
              <a:t>que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10">
                <a:latin typeface="Tahoma"/>
                <a:cs typeface="Tahoma"/>
              </a:rPr>
              <a:t>el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10">
                <a:latin typeface="Tahoma"/>
                <a:cs typeface="Tahoma"/>
              </a:rPr>
              <a:t>umbral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20">
                <a:latin typeface="Tahoma"/>
                <a:cs typeface="Tahoma"/>
              </a:rPr>
              <a:t>de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la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20">
                <a:latin typeface="Tahoma"/>
                <a:cs typeface="Tahoma"/>
              </a:rPr>
              <a:t>ola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20">
                <a:latin typeface="Tahoma"/>
                <a:cs typeface="Tahoma"/>
              </a:rPr>
              <a:t>de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25">
                <a:latin typeface="Tahoma"/>
                <a:cs typeface="Tahoma"/>
              </a:rPr>
              <a:t>calor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10">
                <a:latin typeface="Tahoma"/>
                <a:cs typeface="Tahoma"/>
              </a:rPr>
              <a:t>fue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15">
                <a:latin typeface="Tahoma"/>
                <a:cs typeface="Tahoma"/>
              </a:rPr>
              <a:t>superado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5">
                <a:latin typeface="Tahoma"/>
                <a:cs typeface="Tahoma"/>
              </a:rPr>
              <a:t>entre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10">
                <a:latin typeface="Tahoma"/>
                <a:cs typeface="Tahoma"/>
              </a:rPr>
              <a:t>el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110">
                <a:latin typeface="Tahoma"/>
                <a:cs typeface="Tahoma"/>
              </a:rPr>
              <a:t>1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y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15">
                <a:latin typeface="Tahoma"/>
                <a:cs typeface="Tahoma"/>
              </a:rPr>
              <a:t>el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25">
                <a:latin typeface="Tahoma"/>
                <a:cs typeface="Tahoma"/>
              </a:rPr>
              <a:t>28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20">
                <a:latin typeface="Tahoma"/>
                <a:cs typeface="Tahoma"/>
              </a:rPr>
              <a:t>de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30">
                <a:latin typeface="Tahoma"/>
                <a:cs typeface="Tahoma"/>
              </a:rPr>
              <a:t>marzo 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10">
                <a:latin typeface="Tahoma"/>
                <a:cs typeface="Tahoma"/>
              </a:rPr>
              <a:t>2024. </a:t>
            </a:r>
            <a:r>
              <a:rPr dirty="0" sz="1000">
                <a:latin typeface="Tahoma"/>
                <a:cs typeface="Tahoma"/>
              </a:rPr>
              <a:t>Fuente: </a:t>
            </a:r>
            <a:r>
              <a:rPr dirty="0" sz="1000" spc="30">
                <a:latin typeface="Tahoma"/>
                <a:cs typeface="Tahoma"/>
              </a:rPr>
              <a:t>MARN-</a:t>
            </a:r>
            <a:r>
              <a:rPr dirty="0" sz="1000" spc="-165">
                <a:latin typeface="Tahoma"/>
                <a:cs typeface="Tahoma"/>
              </a:rPr>
              <a:t> </a:t>
            </a:r>
            <a:r>
              <a:rPr dirty="0" sz="1000" spc="45">
                <a:latin typeface="Tahoma"/>
                <a:cs typeface="Tahoma"/>
              </a:rPr>
              <a:t>DOA-GMT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9612" y="6362432"/>
            <a:ext cx="5499735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Tahoma"/>
                <a:cs typeface="Tahoma"/>
              </a:rPr>
              <a:t>Tabla </a:t>
            </a:r>
            <a:r>
              <a:rPr dirty="0" sz="1000" spc="-90">
                <a:latin typeface="Tahoma"/>
                <a:cs typeface="Tahoma"/>
              </a:rPr>
              <a:t>1. </a:t>
            </a:r>
            <a:r>
              <a:rPr dirty="0" sz="1000" spc="20">
                <a:latin typeface="Tahoma"/>
                <a:cs typeface="Tahoma"/>
              </a:rPr>
              <a:t>Resumen de </a:t>
            </a:r>
            <a:r>
              <a:rPr dirty="0" sz="1000" spc="10">
                <a:latin typeface="Tahoma"/>
                <a:cs typeface="Tahoma"/>
              </a:rPr>
              <a:t>Vientos </a:t>
            </a:r>
            <a:r>
              <a:rPr dirty="0" sz="1000" spc="20">
                <a:latin typeface="Tahoma"/>
                <a:cs typeface="Tahoma"/>
              </a:rPr>
              <a:t>Nortes pronosticados </a:t>
            </a:r>
            <a:r>
              <a:rPr dirty="0" sz="1000" spc="-15">
                <a:latin typeface="Tahoma"/>
                <a:cs typeface="Tahoma"/>
              </a:rPr>
              <a:t>y </a:t>
            </a:r>
            <a:r>
              <a:rPr dirty="0" sz="1000" spc="10">
                <a:latin typeface="Tahoma"/>
                <a:cs typeface="Tahoma"/>
              </a:rPr>
              <a:t>observados </a:t>
            </a:r>
            <a:r>
              <a:rPr dirty="0" sz="1000" spc="5">
                <a:latin typeface="Tahoma"/>
                <a:cs typeface="Tahoma"/>
              </a:rPr>
              <a:t>entre </a:t>
            </a:r>
            <a:r>
              <a:rPr dirty="0" sz="1000" spc="20">
                <a:latin typeface="Tahoma"/>
                <a:cs typeface="Tahoma"/>
              </a:rPr>
              <a:t>diciembre 2023</a:t>
            </a:r>
            <a:r>
              <a:rPr dirty="0" sz="1000" spc="-22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y </a:t>
            </a:r>
            <a:r>
              <a:rPr dirty="0" sz="1000" spc="30">
                <a:latin typeface="Tahoma"/>
                <a:cs typeface="Tahoma"/>
              </a:rPr>
              <a:t>marzo  </a:t>
            </a:r>
            <a:r>
              <a:rPr dirty="0" sz="1000" spc="10">
                <a:latin typeface="Tahoma"/>
                <a:cs typeface="Tahoma"/>
              </a:rPr>
              <a:t>2024. </a:t>
            </a:r>
            <a:r>
              <a:rPr dirty="0" sz="1000">
                <a:latin typeface="Tahoma"/>
                <a:cs typeface="Tahoma"/>
              </a:rPr>
              <a:t>Fuente: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30">
                <a:latin typeface="Tahoma"/>
                <a:cs typeface="Tahoma"/>
              </a:rPr>
              <a:t>MARN-DOA-GMT.</a:t>
            </a:r>
            <a:endParaRPr sz="1000">
              <a:latin typeface="Tahoma"/>
              <a:cs typeface="Tahoma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954024" y="6699504"/>
          <a:ext cx="5866130" cy="11950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1850"/>
                <a:gridCol w="1129030"/>
                <a:gridCol w="976630"/>
                <a:gridCol w="1244600"/>
                <a:gridCol w="849630"/>
                <a:gridCol w="831214"/>
              </a:tblGrid>
              <a:tr h="207264"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4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5"/>
                        </a:spcBef>
                        <a:tabLst>
                          <a:tab pos="1233805" algn="l"/>
                          <a:tab pos="2219960" algn="l"/>
                          <a:tab pos="3460750" algn="l"/>
                        </a:tabLst>
                      </a:pP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Mes	Pronosticado	Promedio</a:t>
                      </a:r>
                      <a:r>
                        <a:rPr dirty="0" sz="1100" spc="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normal	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Observado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175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5B9AD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193548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265"/>
                        </a:lnSpc>
                      </a:pPr>
                      <a:r>
                        <a:rPr dirty="0" sz="1100" b="1">
                          <a:latin typeface="Calibri"/>
                          <a:cs typeface="Calibri"/>
                        </a:rPr>
                        <a:t>Diciembre</a:t>
                      </a:r>
                      <a:r>
                        <a:rPr dirty="0" sz="1100" spc="-2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2023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65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2 a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65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1 a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marL="389890">
                        <a:lnSpc>
                          <a:spcPts val="1265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19659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290"/>
                        </a:lnSpc>
                      </a:pPr>
                      <a:r>
                        <a:rPr dirty="0" sz="1100" spc="-5" b="1">
                          <a:latin typeface="Calibri"/>
                          <a:cs typeface="Calibri"/>
                        </a:rPr>
                        <a:t>Enero</a:t>
                      </a:r>
                      <a:r>
                        <a:rPr dirty="0" sz="11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b="1">
                          <a:latin typeface="Calibri"/>
                          <a:cs typeface="Calibri"/>
                        </a:rPr>
                        <a:t>2024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2 a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2 a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9890">
                        <a:lnSpc>
                          <a:spcPts val="129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19659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290"/>
                        </a:lnSpc>
                      </a:pPr>
                      <a:r>
                        <a:rPr dirty="0" sz="1100" spc="-5" b="1">
                          <a:latin typeface="Calibri"/>
                          <a:cs typeface="Calibri"/>
                        </a:rPr>
                        <a:t>Febrero</a:t>
                      </a:r>
                      <a:r>
                        <a:rPr dirty="0" sz="11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b="1">
                          <a:latin typeface="Calibri"/>
                          <a:cs typeface="Calibri"/>
                        </a:rPr>
                        <a:t>2024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1 a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1 a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marL="389890">
                        <a:lnSpc>
                          <a:spcPts val="129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196596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290"/>
                        </a:lnSpc>
                      </a:pPr>
                      <a:r>
                        <a:rPr dirty="0" sz="1100" b="1">
                          <a:latin typeface="Calibri"/>
                          <a:cs typeface="Calibri"/>
                        </a:rPr>
                        <a:t>Marzo</a:t>
                      </a:r>
                      <a:r>
                        <a:rPr dirty="0" sz="11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2024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0 a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1 a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9890">
                        <a:lnSpc>
                          <a:spcPts val="129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198119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290"/>
                        </a:lnSpc>
                      </a:pPr>
                      <a:r>
                        <a:rPr dirty="0" sz="1100" b="1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Total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</a:pPr>
                      <a:r>
                        <a:rPr dirty="0" sz="110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5 a</a:t>
                      </a:r>
                      <a:r>
                        <a:rPr dirty="0" sz="1100" spc="-25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1290"/>
                        </a:lnSpc>
                      </a:pPr>
                      <a:r>
                        <a:rPr dirty="0" sz="110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5 a</a:t>
                      </a:r>
                      <a:r>
                        <a:rPr dirty="0" sz="1100" spc="-25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5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18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marL="354965">
                        <a:lnSpc>
                          <a:spcPts val="1290"/>
                        </a:lnSpc>
                      </a:pPr>
                      <a:r>
                        <a:rPr dirty="0" sz="110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1253702" y="1045870"/>
            <a:ext cx="5254048" cy="3989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6311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59612" y="1091109"/>
            <a:ext cx="5853430" cy="15601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5"/>
              </a:spcBef>
            </a:pPr>
            <a:r>
              <a:rPr dirty="0" sz="1800" spc="35" i="1">
                <a:latin typeface="Trebuchet MS"/>
                <a:cs typeface="Trebuchet MS"/>
              </a:rPr>
              <a:t>Forzantes</a:t>
            </a:r>
            <a:r>
              <a:rPr dirty="0" sz="1800" spc="-110" i="1">
                <a:latin typeface="Trebuchet MS"/>
                <a:cs typeface="Trebuchet MS"/>
              </a:rPr>
              <a:t> </a:t>
            </a:r>
            <a:r>
              <a:rPr dirty="0" sz="1800" spc="35" i="1">
                <a:latin typeface="Trebuchet MS"/>
                <a:cs typeface="Trebuchet MS"/>
              </a:rPr>
              <a:t>climáticos</a:t>
            </a:r>
            <a:endParaRPr sz="1800">
              <a:latin typeface="Trebuchet MS"/>
              <a:cs typeface="Trebuchet MS"/>
            </a:endParaRPr>
          </a:p>
          <a:p>
            <a:pPr algn="just" marL="12700" marR="5080">
              <a:lnSpc>
                <a:spcPct val="114900"/>
              </a:lnSpc>
              <a:spcBef>
                <a:spcPts val="825"/>
              </a:spcBef>
            </a:pPr>
            <a:r>
              <a:rPr dirty="0" sz="1100" spc="75">
                <a:latin typeface="Calibri"/>
                <a:cs typeface="Calibri"/>
              </a:rPr>
              <a:t>La </a:t>
            </a:r>
            <a:r>
              <a:rPr dirty="0" sz="1100" spc="50">
                <a:latin typeface="Calibri"/>
                <a:cs typeface="Calibri"/>
              </a:rPr>
              <a:t>Figura </a:t>
            </a:r>
            <a:r>
              <a:rPr dirty="0" sz="1100" spc="45">
                <a:latin typeface="Calibri"/>
                <a:cs typeface="Calibri"/>
              </a:rPr>
              <a:t>5a </a:t>
            </a:r>
            <a:r>
              <a:rPr dirty="0" sz="1100" spc="65">
                <a:latin typeface="Calibri"/>
                <a:cs typeface="Calibri"/>
              </a:rPr>
              <a:t>corresponde </a:t>
            </a:r>
            <a:r>
              <a:rPr dirty="0" sz="1100" spc="30">
                <a:latin typeface="Calibri"/>
                <a:cs typeface="Calibri"/>
              </a:rPr>
              <a:t>al </a:t>
            </a:r>
            <a:r>
              <a:rPr dirty="0" sz="1100" spc="50">
                <a:latin typeface="Calibri"/>
                <a:cs typeface="Calibri"/>
              </a:rPr>
              <a:t>recorrido y </a:t>
            </a:r>
            <a:r>
              <a:rPr dirty="0" sz="1100" spc="65">
                <a:latin typeface="Calibri"/>
                <a:cs typeface="Calibri"/>
              </a:rPr>
              <a:t>pronóstico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35">
                <a:latin typeface="Calibri"/>
                <a:cs typeface="Calibri"/>
              </a:rPr>
              <a:t>las </a:t>
            </a:r>
            <a:r>
              <a:rPr dirty="0" sz="1100" spc="50">
                <a:latin typeface="Calibri"/>
                <a:cs typeface="Calibri"/>
              </a:rPr>
              <a:t>anomalías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40">
                <a:latin typeface="Calibri"/>
                <a:cs typeface="Calibri"/>
              </a:rPr>
              <a:t>temperatura  superficial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55">
                <a:latin typeface="Calibri"/>
                <a:cs typeface="Calibri"/>
              </a:rPr>
              <a:t>mar </a:t>
            </a:r>
            <a:r>
              <a:rPr dirty="0" sz="1100" spc="70">
                <a:latin typeface="Calibri"/>
                <a:cs typeface="Calibri"/>
              </a:rPr>
              <a:t>en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70">
                <a:latin typeface="Calibri"/>
                <a:cs typeface="Calibri"/>
              </a:rPr>
              <a:t>Región Niño </a:t>
            </a:r>
            <a:r>
              <a:rPr dirty="0" sz="1100" spc="50">
                <a:latin typeface="Calibri"/>
                <a:cs typeface="Calibri"/>
              </a:rPr>
              <a:t>3.4 </a:t>
            </a:r>
            <a:r>
              <a:rPr dirty="0" sz="1100" spc="45">
                <a:latin typeface="Calibri"/>
                <a:cs typeface="Calibri"/>
              </a:rPr>
              <a:t>del </a:t>
            </a:r>
            <a:r>
              <a:rPr dirty="0" sz="1100" spc="100">
                <a:latin typeface="Calibri"/>
                <a:cs typeface="Calibri"/>
              </a:rPr>
              <a:t>Océano </a:t>
            </a:r>
            <a:r>
              <a:rPr dirty="0" sz="1100" spc="65">
                <a:latin typeface="Calibri"/>
                <a:cs typeface="Calibri"/>
              </a:rPr>
              <a:t>Pacífico </a:t>
            </a:r>
            <a:r>
              <a:rPr dirty="0" sz="1100" spc="45">
                <a:latin typeface="Calibri"/>
                <a:cs typeface="Calibri"/>
              </a:rPr>
              <a:t>Ecuatorial. </a:t>
            </a:r>
            <a:r>
              <a:rPr dirty="0" sz="1100" spc="65">
                <a:latin typeface="Calibri"/>
                <a:cs typeface="Calibri"/>
              </a:rPr>
              <a:t>Nótese que </a:t>
            </a:r>
            <a:r>
              <a:rPr dirty="0" sz="1100" spc="35">
                <a:latin typeface="Calibri"/>
                <a:cs typeface="Calibri"/>
              </a:rPr>
              <a:t>las  </a:t>
            </a:r>
            <a:r>
              <a:rPr dirty="0" sz="1100" spc="55">
                <a:latin typeface="Calibri"/>
                <a:cs typeface="Calibri"/>
              </a:rPr>
              <a:t>anomalías </a:t>
            </a:r>
            <a:r>
              <a:rPr dirty="0" sz="1100" spc="40">
                <a:latin typeface="Calibri"/>
                <a:cs typeface="Calibri"/>
              </a:rPr>
              <a:t>positivas </a:t>
            </a:r>
            <a:r>
              <a:rPr dirty="0" sz="1100" spc="60">
                <a:latin typeface="Calibri"/>
                <a:cs typeface="Calibri"/>
              </a:rPr>
              <a:t>han </a:t>
            </a:r>
            <a:r>
              <a:rPr dirty="0" sz="1100" spc="75">
                <a:latin typeface="Calibri"/>
                <a:cs typeface="Calibri"/>
              </a:rPr>
              <a:t>alcanzado </a:t>
            </a:r>
            <a:r>
              <a:rPr dirty="0" sz="1100" spc="65">
                <a:latin typeface="Calibri"/>
                <a:cs typeface="Calibri"/>
              </a:rPr>
              <a:t>su </a:t>
            </a:r>
            <a:r>
              <a:rPr dirty="0" sz="1100" spc="75">
                <a:latin typeface="Calibri"/>
                <a:cs typeface="Calibri"/>
              </a:rPr>
              <a:t>máximo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55">
                <a:latin typeface="Calibri"/>
                <a:cs typeface="Calibri"/>
              </a:rPr>
              <a:t>los </a:t>
            </a:r>
            <a:r>
              <a:rPr dirty="0" sz="1100" spc="70">
                <a:latin typeface="Calibri"/>
                <a:cs typeface="Calibri"/>
              </a:rPr>
              <a:t>meses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60">
                <a:latin typeface="Calibri"/>
                <a:cs typeface="Calibri"/>
              </a:rPr>
              <a:t>noviembre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55">
                <a:latin typeface="Calibri"/>
                <a:cs typeface="Calibri"/>
              </a:rPr>
              <a:t>diciembre   </a:t>
            </a:r>
            <a:r>
              <a:rPr dirty="0" sz="1100" spc="60">
                <a:latin typeface="Calibri"/>
                <a:cs typeface="Calibri"/>
              </a:rPr>
              <a:t>2023, </a:t>
            </a:r>
            <a:r>
              <a:rPr dirty="0" sz="1100" spc="75">
                <a:latin typeface="Calibri"/>
                <a:cs typeface="Calibri"/>
              </a:rPr>
              <a:t>cercanos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70">
                <a:latin typeface="Calibri"/>
                <a:cs typeface="Calibri"/>
              </a:rPr>
              <a:t>+2.0°, </a:t>
            </a:r>
            <a:r>
              <a:rPr dirty="0" sz="1100" spc="75">
                <a:latin typeface="Calibri"/>
                <a:cs typeface="Calibri"/>
              </a:rPr>
              <a:t>condición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65">
                <a:latin typeface="Calibri"/>
                <a:cs typeface="Calibri"/>
              </a:rPr>
              <a:t>un </a:t>
            </a:r>
            <a:r>
              <a:rPr dirty="0" sz="1100" spc="70">
                <a:latin typeface="Calibri"/>
                <a:cs typeface="Calibri"/>
              </a:rPr>
              <a:t>Niño </a:t>
            </a:r>
            <a:r>
              <a:rPr dirty="0" sz="1100" spc="30">
                <a:latin typeface="Calibri"/>
                <a:cs typeface="Calibri"/>
              </a:rPr>
              <a:t>fuerte;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15">
                <a:latin typeface="Calibri"/>
                <a:cs typeface="Calibri"/>
              </a:rPr>
              <a:t>partir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enero </a:t>
            </a:r>
            <a:r>
              <a:rPr dirty="0" sz="1100" spc="85">
                <a:latin typeface="Calibri"/>
                <a:cs typeface="Calibri"/>
              </a:rPr>
              <a:t>2024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50">
                <a:latin typeface="Calibri"/>
                <a:cs typeface="Calibri"/>
              </a:rPr>
              <a:t>observa 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75">
                <a:latin typeface="Calibri"/>
                <a:cs typeface="Calibri"/>
              </a:rPr>
              <a:t>descenso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40">
                <a:latin typeface="Calibri"/>
                <a:cs typeface="Calibri"/>
              </a:rPr>
              <a:t>las </a:t>
            </a:r>
            <a:r>
              <a:rPr dirty="0" sz="1100" spc="50">
                <a:latin typeface="Calibri"/>
                <a:cs typeface="Calibri"/>
              </a:rPr>
              <a:t>anomalías, </a:t>
            </a:r>
            <a:r>
              <a:rPr dirty="0" sz="1100" spc="60">
                <a:latin typeface="Calibri"/>
                <a:cs typeface="Calibri"/>
              </a:rPr>
              <a:t>pero manteniéndose </a:t>
            </a:r>
            <a:r>
              <a:rPr dirty="0" sz="1100" spc="55">
                <a:latin typeface="Calibri"/>
                <a:cs typeface="Calibri"/>
              </a:rPr>
              <a:t>sobre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55">
                <a:latin typeface="Calibri"/>
                <a:cs typeface="Calibri"/>
              </a:rPr>
              <a:t>umbral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70">
                <a:latin typeface="Calibri"/>
                <a:cs typeface="Calibri"/>
              </a:rPr>
              <a:t>+0.5°, </a:t>
            </a:r>
            <a:r>
              <a:rPr dirty="0" sz="1100" spc="30">
                <a:latin typeface="Calibri"/>
                <a:cs typeface="Calibri"/>
              </a:rPr>
              <a:t>(línea </a:t>
            </a:r>
            <a:r>
              <a:rPr dirty="0" sz="1100" spc="65">
                <a:latin typeface="Calibri"/>
                <a:cs typeface="Calibri"/>
              </a:rPr>
              <a:t>en  </a:t>
            </a:r>
            <a:r>
              <a:rPr dirty="0" sz="1100" spc="45">
                <a:latin typeface="Calibri"/>
                <a:cs typeface="Calibri"/>
              </a:rPr>
              <a:t>negro).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54024" y="8331708"/>
            <a:ext cx="5866130" cy="0"/>
          </a:xfrm>
          <a:custGeom>
            <a:avLst/>
            <a:gdLst/>
            <a:ahLst/>
            <a:cxnLst/>
            <a:rect l="l" t="t" r="r" b="b"/>
            <a:pathLst>
              <a:path w="5866130" h="0">
                <a:moveTo>
                  <a:pt x="0" y="0"/>
                </a:moveTo>
                <a:lnTo>
                  <a:pt x="5865876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59612" y="8326867"/>
            <a:ext cx="5850890" cy="8972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Tahoma"/>
                <a:cs typeface="Tahoma"/>
              </a:rPr>
              <a:t>Figura </a:t>
            </a:r>
            <a:r>
              <a:rPr dirty="0" sz="1000">
                <a:latin typeface="Tahoma"/>
                <a:cs typeface="Tahoma"/>
              </a:rPr>
              <a:t>5</a:t>
            </a:r>
            <a:r>
              <a:rPr dirty="0" sz="1000" spc="-180">
                <a:latin typeface="Tahoma"/>
                <a:cs typeface="Tahoma"/>
              </a:rPr>
              <a:t> </a:t>
            </a:r>
            <a:r>
              <a:rPr dirty="0" sz="1000" spc="-70">
                <a:latin typeface="Tahoma"/>
                <a:cs typeface="Tahoma"/>
              </a:rPr>
              <a:t>.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15">
                <a:latin typeface="Tahoma"/>
                <a:cs typeface="Tahoma"/>
              </a:rPr>
              <a:t>Recorrido,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25">
                <a:latin typeface="Tahoma"/>
                <a:cs typeface="Tahoma"/>
              </a:rPr>
              <a:t>pronóstico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15">
                <a:latin typeface="Tahoma"/>
                <a:cs typeface="Tahoma"/>
              </a:rPr>
              <a:t>determinístico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y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15">
                <a:latin typeface="Tahoma"/>
                <a:cs typeface="Tahoma"/>
              </a:rPr>
              <a:t>probabilístico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25">
                <a:latin typeface="Tahoma"/>
                <a:cs typeface="Tahoma"/>
              </a:rPr>
              <a:t>de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5">
                <a:latin typeface="Tahoma"/>
                <a:cs typeface="Tahoma"/>
              </a:rPr>
              <a:t>El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40">
                <a:latin typeface="Tahoma"/>
                <a:cs typeface="Tahoma"/>
              </a:rPr>
              <a:t>Niño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3.4.  </a:t>
            </a:r>
            <a:r>
              <a:rPr dirty="0" sz="1000" spc="-45">
                <a:latin typeface="Tahoma"/>
                <a:cs typeface="Tahoma"/>
              </a:rPr>
              <a:t>5.a)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-arriba-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20">
                <a:latin typeface="Tahoma"/>
                <a:cs typeface="Tahoma"/>
              </a:rPr>
              <a:t>Recorrido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y  </a:t>
            </a:r>
            <a:r>
              <a:rPr dirty="0" sz="1000" spc="25">
                <a:latin typeface="Tahoma"/>
                <a:cs typeface="Tahoma"/>
              </a:rPr>
              <a:t>pronóstico </a:t>
            </a:r>
            <a:r>
              <a:rPr dirty="0" sz="1000" spc="10">
                <a:latin typeface="Tahoma"/>
                <a:cs typeface="Tahoma"/>
              </a:rPr>
              <a:t>determinístico, </a:t>
            </a:r>
            <a:r>
              <a:rPr dirty="0" sz="1000">
                <a:latin typeface="Tahoma"/>
                <a:cs typeface="Tahoma"/>
              </a:rPr>
              <a:t>línea </a:t>
            </a:r>
            <a:r>
              <a:rPr dirty="0" sz="1000" spc="20">
                <a:latin typeface="Tahoma"/>
                <a:cs typeface="Tahoma"/>
              </a:rPr>
              <a:t>continua </a:t>
            </a:r>
            <a:r>
              <a:rPr dirty="0" sz="1000" spc="5">
                <a:latin typeface="Tahoma"/>
                <a:cs typeface="Tahoma"/>
              </a:rPr>
              <a:t>negra es </a:t>
            </a:r>
            <a:r>
              <a:rPr dirty="0" sz="1000" spc="-10">
                <a:latin typeface="Tahoma"/>
                <a:cs typeface="Tahoma"/>
              </a:rPr>
              <a:t>la </a:t>
            </a:r>
            <a:r>
              <a:rPr dirty="0" sz="1000" spc="40">
                <a:latin typeface="Tahoma"/>
                <a:cs typeface="Tahoma"/>
              </a:rPr>
              <a:t>condición </a:t>
            </a:r>
            <a:r>
              <a:rPr dirty="0" sz="1000" spc="15">
                <a:latin typeface="Tahoma"/>
                <a:cs typeface="Tahoma"/>
              </a:rPr>
              <a:t>desde </a:t>
            </a:r>
            <a:r>
              <a:rPr dirty="0" sz="1000" spc="25">
                <a:latin typeface="Tahoma"/>
                <a:cs typeface="Tahoma"/>
              </a:rPr>
              <a:t>octubre </a:t>
            </a:r>
            <a:r>
              <a:rPr dirty="0" sz="1000" spc="20">
                <a:latin typeface="Tahoma"/>
                <a:cs typeface="Tahoma"/>
              </a:rPr>
              <a:t>2023 </a:t>
            </a:r>
            <a:r>
              <a:rPr dirty="0" sz="1000" spc="-35">
                <a:latin typeface="Tahoma"/>
                <a:cs typeface="Tahoma"/>
              </a:rPr>
              <a:t>y, </a:t>
            </a:r>
            <a:r>
              <a:rPr dirty="0" sz="1000" spc="20">
                <a:latin typeface="Tahoma"/>
                <a:cs typeface="Tahoma"/>
              </a:rPr>
              <a:t>en </a:t>
            </a:r>
            <a:r>
              <a:rPr dirty="0" sz="1000" spc="30">
                <a:latin typeface="Tahoma"/>
                <a:cs typeface="Tahoma"/>
              </a:rPr>
              <a:t>colores </a:t>
            </a:r>
            <a:r>
              <a:rPr dirty="0" sz="1000" spc="15">
                <a:latin typeface="Tahoma"/>
                <a:cs typeface="Tahoma"/>
              </a:rPr>
              <a:t>el  </a:t>
            </a:r>
            <a:r>
              <a:rPr dirty="0" sz="1000" spc="25">
                <a:latin typeface="Tahoma"/>
                <a:cs typeface="Tahoma"/>
              </a:rPr>
              <a:t>pronóstico </a:t>
            </a:r>
            <a:r>
              <a:rPr dirty="0" sz="1000" spc="20">
                <a:latin typeface="Tahoma"/>
                <a:cs typeface="Tahoma"/>
              </a:rPr>
              <a:t>de los centros </a:t>
            </a:r>
            <a:r>
              <a:rPr dirty="0" sz="1000" spc="15">
                <a:latin typeface="Tahoma"/>
                <a:cs typeface="Tahoma"/>
              </a:rPr>
              <a:t>mundiales del </a:t>
            </a:r>
            <a:r>
              <a:rPr dirty="0" sz="1000" spc="25">
                <a:latin typeface="Tahoma"/>
                <a:cs typeface="Tahoma"/>
              </a:rPr>
              <a:t>clima </a:t>
            </a:r>
            <a:r>
              <a:rPr dirty="0" sz="1000" spc="-5">
                <a:latin typeface="Tahoma"/>
                <a:cs typeface="Tahoma"/>
              </a:rPr>
              <a:t>hasta </a:t>
            </a:r>
            <a:r>
              <a:rPr dirty="0" sz="1000" spc="10">
                <a:latin typeface="Tahoma"/>
                <a:cs typeface="Tahoma"/>
              </a:rPr>
              <a:t>septiembre 2024. </a:t>
            </a:r>
            <a:r>
              <a:rPr dirty="0" sz="1000" spc="-40">
                <a:latin typeface="Tahoma"/>
                <a:cs typeface="Tahoma"/>
              </a:rPr>
              <a:t>5.b) </a:t>
            </a:r>
            <a:r>
              <a:rPr dirty="0" sz="1000" spc="-5">
                <a:latin typeface="Tahoma"/>
                <a:cs typeface="Tahoma"/>
              </a:rPr>
              <a:t>-abajo- </a:t>
            </a:r>
            <a:r>
              <a:rPr dirty="0" sz="1000" spc="25">
                <a:latin typeface="Tahoma"/>
                <a:cs typeface="Tahoma"/>
              </a:rPr>
              <a:t>Pronóstico  </a:t>
            </a:r>
            <a:r>
              <a:rPr dirty="0" sz="1000" spc="10">
                <a:latin typeface="Tahoma"/>
                <a:cs typeface="Tahoma"/>
              </a:rPr>
              <a:t>probabilístico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20">
                <a:latin typeface="Tahoma"/>
                <a:cs typeface="Tahoma"/>
              </a:rPr>
              <a:t>emitido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25">
                <a:latin typeface="Tahoma"/>
                <a:cs typeface="Tahoma"/>
              </a:rPr>
              <a:t>en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15">
                <a:latin typeface="Tahoma"/>
                <a:cs typeface="Tahoma"/>
              </a:rPr>
              <a:t>el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25">
                <a:latin typeface="Tahoma"/>
                <a:cs typeface="Tahoma"/>
              </a:rPr>
              <a:t>mes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25">
                <a:latin typeface="Tahoma"/>
                <a:cs typeface="Tahoma"/>
              </a:rPr>
              <a:t>de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30">
                <a:latin typeface="Tahoma"/>
                <a:cs typeface="Tahoma"/>
              </a:rPr>
              <a:t>marzo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10">
                <a:latin typeface="Tahoma"/>
                <a:cs typeface="Tahoma"/>
              </a:rPr>
              <a:t>2024.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Fuente: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WMO-LRF/IRI.</a:t>
            </a:r>
            <a:endParaRPr sz="1000">
              <a:latin typeface="Tahoma"/>
              <a:cs typeface="Tahoma"/>
            </a:endParaRPr>
          </a:p>
          <a:p>
            <a:pPr algn="ctr" marL="4445">
              <a:lnSpc>
                <a:spcPct val="100000"/>
              </a:lnSpc>
              <a:spcBef>
                <a:spcPts val="985"/>
              </a:spcBef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14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53767" y="2819400"/>
            <a:ext cx="3852671" cy="53888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6311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59612" y="970836"/>
            <a:ext cx="5854065" cy="3503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7620">
              <a:lnSpc>
                <a:spcPct val="114500"/>
              </a:lnSpc>
              <a:spcBef>
                <a:spcPts val="100"/>
              </a:spcBef>
            </a:pPr>
            <a:r>
              <a:rPr dirty="0" sz="1100" spc="100">
                <a:latin typeface="Calibri"/>
                <a:cs typeface="Calibri"/>
              </a:rPr>
              <a:t>De </a:t>
            </a:r>
            <a:r>
              <a:rPr dirty="0" sz="1100" spc="70">
                <a:latin typeface="Calibri"/>
                <a:cs typeface="Calibri"/>
              </a:rPr>
              <a:t>acuerdo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60">
                <a:latin typeface="Calibri"/>
                <a:cs typeface="Calibri"/>
              </a:rPr>
              <a:t>pronósticos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70">
                <a:latin typeface="Calibri"/>
                <a:cs typeface="Calibri"/>
              </a:rPr>
              <a:t>modelos </a:t>
            </a:r>
            <a:r>
              <a:rPr dirty="0" sz="1100" spc="55">
                <a:latin typeface="Calibri"/>
                <a:cs typeface="Calibri"/>
              </a:rPr>
              <a:t>climáticos,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50">
                <a:latin typeface="Calibri"/>
                <a:cs typeface="Calibri"/>
              </a:rPr>
              <a:t>observa </a:t>
            </a:r>
            <a:r>
              <a:rPr dirty="0" sz="1100" spc="30">
                <a:latin typeface="Calibri"/>
                <a:cs typeface="Calibri"/>
              </a:rPr>
              <a:t>la  </a:t>
            </a:r>
            <a:r>
              <a:rPr dirty="0" sz="1100" spc="60">
                <a:latin typeface="Calibri"/>
                <a:cs typeface="Calibri"/>
              </a:rPr>
              <a:t>disminución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40">
                <a:latin typeface="Calibri"/>
                <a:cs typeface="Calibri"/>
              </a:rPr>
              <a:t>las  </a:t>
            </a:r>
            <a:r>
              <a:rPr dirty="0" sz="1100" spc="55">
                <a:latin typeface="Calibri"/>
                <a:cs typeface="Calibri"/>
              </a:rPr>
              <a:t>anomalías </a:t>
            </a:r>
            <a:r>
              <a:rPr dirty="0" sz="1100" spc="105">
                <a:latin typeface="Calibri"/>
                <a:cs typeface="Calibri"/>
              </a:rPr>
              <a:t>con </a:t>
            </a:r>
            <a:r>
              <a:rPr dirty="0" sz="1100" spc="65">
                <a:latin typeface="Calibri"/>
                <a:cs typeface="Calibri"/>
              </a:rPr>
              <a:t>mayor </a:t>
            </a:r>
            <a:r>
              <a:rPr dirty="0" sz="1100" spc="45">
                <a:latin typeface="Calibri"/>
                <a:cs typeface="Calibri"/>
              </a:rPr>
              <a:t>persistencia </a:t>
            </a:r>
            <a:r>
              <a:rPr dirty="0" sz="1100" spc="60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65">
                <a:latin typeface="Calibri"/>
                <a:cs typeface="Calibri"/>
              </a:rPr>
              <a:t>rango de </a:t>
            </a:r>
            <a:r>
              <a:rPr dirty="0" sz="1100" spc="70">
                <a:latin typeface="Calibri"/>
                <a:cs typeface="Calibri"/>
              </a:rPr>
              <a:t>condiciones </a:t>
            </a:r>
            <a:r>
              <a:rPr dirty="0" sz="1100" spc="40">
                <a:latin typeface="Calibri"/>
                <a:cs typeface="Calibri"/>
              </a:rPr>
              <a:t>neutrales </a:t>
            </a:r>
            <a:r>
              <a:rPr dirty="0" sz="1100" spc="30">
                <a:latin typeface="Calibri"/>
                <a:cs typeface="Calibri"/>
              </a:rPr>
              <a:t>(entre </a:t>
            </a:r>
            <a:r>
              <a:rPr dirty="0" sz="1100" spc="80">
                <a:latin typeface="Calibri"/>
                <a:cs typeface="Calibri"/>
              </a:rPr>
              <a:t>-0.5°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50">
                <a:latin typeface="Calibri"/>
                <a:cs typeface="Calibri"/>
              </a:rPr>
              <a:t>y</a:t>
            </a:r>
            <a:endParaRPr sz="1100">
              <a:latin typeface="Calibri"/>
              <a:cs typeface="Calibri"/>
            </a:endParaRPr>
          </a:p>
          <a:p>
            <a:pPr algn="just" marL="12700" marR="7620">
              <a:lnSpc>
                <a:spcPct val="114500"/>
              </a:lnSpc>
              <a:spcBef>
                <a:spcPts val="10"/>
              </a:spcBef>
            </a:pPr>
            <a:r>
              <a:rPr dirty="0" sz="1100" spc="70">
                <a:latin typeface="Calibri"/>
                <a:cs typeface="Calibri"/>
              </a:rPr>
              <a:t>+0.5°) </a:t>
            </a:r>
            <a:r>
              <a:rPr dirty="0" sz="1100" spc="35">
                <a:latin typeface="Calibri"/>
                <a:cs typeface="Calibri"/>
              </a:rPr>
              <a:t>entre </a:t>
            </a:r>
            <a:r>
              <a:rPr dirty="0" sz="1100" spc="55">
                <a:latin typeface="Calibri"/>
                <a:cs typeface="Calibri"/>
              </a:rPr>
              <a:t>los </a:t>
            </a:r>
            <a:r>
              <a:rPr dirty="0" sz="1100" spc="70">
                <a:latin typeface="Calibri"/>
                <a:cs typeface="Calibri"/>
              </a:rPr>
              <a:t>meses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80">
                <a:latin typeface="Calibri"/>
                <a:cs typeface="Calibri"/>
              </a:rPr>
              <a:t>mayo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35">
                <a:latin typeface="Calibri"/>
                <a:cs typeface="Calibri"/>
              </a:rPr>
              <a:t>julio </a:t>
            </a:r>
            <a:r>
              <a:rPr dirty="0" sz="1100" spc="85">
                <a:latin typeface="Calibri"/>
                <a:cs typeface="Calibri"/>
              </a:rPr>
              <a:t>2024 </a:t>
            </a:r>
            <a:r>
              <a:rPr dirty="0" sz="1100" spc="50">
                <a:latin typeface="Calibri"/>
                <a:cs typeface="Calibri"/>
              </a:rPr>
              <a:t>(correspondiente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40">
                <a:latin typeface="Calibri"/>
                <a:cs typeface="Calibri"/>
              </a:rPr>
              <a:t>perspectiva), </a:t>
            </a:r>
            <a:r>
              <a:rPr dirty="0" sz="1100" spc="105">
                <a:latin typeface="Calibri"/>
                <a:cs typeface="Calibri"/>
              </a:rPr>
              <a:t>con </a:t>
            </a:r>
            <a:r>
              <a:rPr dirty="0" sz="1100" spc="25">
                <a:latin typeface="Calibri"/>
                <a:cs typeface="Calibri"/>
              </a:rPr>
              <a:t>la  </a:t>
            </a:r>
            <a:r>
              <a:rPr dirty="0" sz="1100" spc="55">
                <a:latin typeface="Calibri"/>
                <a:cs typeface="Calibri"/>
              </a:rPr>
              <a:t>tendencia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65">
                <a:latin typeface="Calibri"/>
                <a:cs typeface="Calibri"/>
              </a:rPr>
              <a:t>que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45">
                <a:latin typeface="Calibri"/>
                <a:cs typeface="Calibri"/>
              </a:rPr>
              <a:t>enfriamiento </a:t>
            </a:r>
            <a:r>
              <a:rPr dirty="0" sz="1100" spc="65">
                <a:latin typeface="Calibri"/>
                <a:cs typeface="Calibri"/>
              </a:rPr>
              <a:t>continúe </a:t>
            </a:r>
            <a:r>
              <a:rPr dirty="0" sz="1100" spc="50">
                <a:latin typeface="Calibri"/>
                <a:cs typeface="Calibri"/>
              </a:rPr>
              <a:t>y supere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50">
                <a:latin typeface="Calibri"/>
                <a:cs typeface="Calibri"/>
              </a:rPr>
              <a:t>umbral </a:t>
            </a:r>
            <a:r>
              <a:rPr dirty="0" sz="1100" spc="35">
                <a:latin typeface="Calibri"/>
                <a:cs typeface="Calibri"/>
              </a:rPr>
              <a:t>para </a:t>
            </a:r>
            <a:r>
              <a:rPr dirty="0" sz="1100" spc="60">
                <a:latin typeface="Calibri"/>
                <a:cs typeface="Calibri"/>
              </a:rPr>
              <a:t>alcanzar </a:t>
            </a:r>
            <a:r>
              <a:rPr dirty="0" sz="1100" spc="75">
                <a:latin typeface="Calibri"/>
                <a:cs typeface="Calibri"/>
              </a:rPr>
              <a:t>condiciones </a:t>
            </a:r>
            <a:r>
              <a:rPr dirty="0" sz="1100" spc="60">
                <a:latin typeface="Calibri"/>
                <a:cs typeface="Calibri"/>
              </a:rPr>
              <a:t>de  </a:t>
            </a:r>
            <a:r>
              <a:rPr dirty="0" sz="1100" spc="75">
                <a:latin typeface="Calibri"/>
                <a:cs typeface="Calibri"/>
              </a:rPr>
              <a:t>La </a:t>
            </a:r>
            <a:r>
              <a:rPr dirty="0" sz="1100" spc="55">
                <a:latin typeface="Calibri"/>
                <a:cs typeface="Calibri"/>
              </a:rPr>
              <a:t>Niña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35">
                <a:latin typeface="Calibri"/>
                <a:cs typeface="Calibri"/>
              </a:rPr>
              <a:t>trimestre </a:t>
            </a:r>
            <a:r>
              <a:rPr dirty="0" sz="1100" spc="65">
                <a:latin typeface="Calibri"/>
                <a:cs typeface="Calibri"/>
              </a:rPr>
              <a:t>julio-agosto-septiembre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65">
                <a:latin typeface="Calibri"/>
                <a:cs typeface="Calibri"/>
              </a:rPr>
              <a:t>2024.</a:t>
            </a:r>
            <a:endParaRPr sz="1100">
              <a:latin typeface="Calibri"/>
              <a:cs typeface="Calibri"/>
            </a:endParaRPr>
          </a:p>
          <a:p>
            <a:pPr algn="just" marL="12700" marR="5080">
              <a:lnSpc>
                <a:spcPct val="114799"/>
              </a:lnSpc>
              <a:spcBef>
                <a:spcPts val="815"/>
              </a:spcBef>
            </a:pPr>
            <a:r>
              <a:rPr dirty="0" sz="1100" spc="55">
                <a:latin typeface="Calibri"/>
                <a:cs typeface="Calibri"/>
              </a:rPr>
              <a:t>El </a:t>
            </a:r>
            <a:r>
              <a:rPr dirty="0" sz="1100" spc="60">
                <a:latin typeface="Calibri"/>
                <a:cs typeface="Calibri"/>
              </a:rPr>
              <a:t>pronóstico </a:t>
            </a:r>
            <a:r>
              <a:rPr dirty="0" sz="1100" spc="45">
                <a:latin typeface="Calibri"/>
                <a:cs typeface="Calibri"/>
              </a:rPr>
              <a:t>probabilístico </a:t>
            </a:r>
            <a:r>
              <a:rPr dirty="0" sz="1100" spc="40">
                <a:latin typeface="Calibri"/>
                <a:cs typeface="Calibri"/>
              </a:rPr>
              <a:t>oficial </a:t>
            </a:r>
            <a:r>
              <a:rPr dirty="0" sz="1100" spc="50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50">
                <a:latin typeface="Calibri"/>
                <a:cs typeface="Calibri"/>
              </a:rPr>
              <a:t>Administración </a:t>
            </a:r>
            <a:r>
              <a:rPr dirty="0" sz="1100" spc="45">
                <a:latin typeface="Calibri"/>
                <a:cs typeface="Calibri"/>
              </a:rPr>
              <a:t>del </a:t>
            </a:r>
            <a:r>
              <a:rPr dirty="0" sz="1100" spc="100">
                <a:latin typeface="Calibri"/>
                <a:cs typeface="Calibri"/>
              </a:rPr>
              <a:t>Océano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Atmósfera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los  </a:t>
            </a:r>
            <a:r>
              <a:rPr dirty="0" sz="1100" spc="60">
                <a:latin typeface="Calibri"/>
                <a:cs typeface="Calibri"/>
              </a:rPr>
              <a:t>Estados </a:t>
            </a:r>
            <a:r>
              <a:rPr dirty="0" sz="1100" spc="65">
                <a:latin typeface="Calibri"/>
                <a:cs typeface="Calibri"/>
              </a:rPr>
              <a:t>Unidos </a:t>
            </a:r>
            <a:r>
              <a:rPr dirty="0" sz="1100" spc="50">
                <a:latin typeface="Calibri"/>
                <a:cs typeface="Calibri"/>
              </a:rPr>
              <a:t>(NOAA) y </a:t>
            </a:r>
            <a:r>
              <a:rPr dirty="0" sz="1100" spc="45">
                <a:latin typeface="Calibri"/>
                <a:cs typeface="Calibri"/>
              </a:rPr>
              <a:t>del </a:t>
            </a:r>
            <a:r>
              <a:rPr dirty="0" sz="1100" spc="30">
                <a:latin typeface="Calibri"/>
                <a:cs typeface="Calibri"/>
              </a:rPr>
              <a:t>Instituto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Investigación </a:t>
            </a:r>
            <a:r>
              <a:rPr dirty="0" sz="1100" spc="50">
                <a:latin typeface="Calibri"/>
                <a:cs typeface="Calibri"/>
              </a:rPr>
              <a:t>Internacional </a:t>
            </a:r>
            <a:r>
              <a:rPr dirty="0" sz="1100" spc="35">
                <a:latin typeface="Calibri"/>
                <a:cs typeface="Calibri"/>
              </a:rPr>
              <a:t>para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75">
                <a:latin typeface="Calibri"/>
                <a:cs typeface="Calibri"/>
              </a:rPr>
              <a:t>Clima </a:t>
            </a:r>
            <a:r>
              <a:rPr dirty="0" sz="1100" spc="50">
                <a:latin typeface="Calibri"/>
                <a:cs typeface="Calibri"/>
              </a:rPr>
              <a:t>y  </a:t>
            </a:r>
            <a:r>
              <a:rPr dirty="0" sz="1100" spc="70">
                <a:latin typeface="Calibri"/>
                <a:cs typeface="Calibri"/>
              </a:rPr>
              <a:t>Sociedad </a:t>
            </a:r>
            <a:r>
              <a:rPr dirty="0" sz="1100" spc="20">
                <a:latin typeface="Calibri"/>
                <a:cs typeface="Calibri"/>
              </a:rPr>
              <a:t>(IRI) </a:t>
            </a:r>
            <a:r>
              <a:rPr dirty="0" sz="1100" spc="35">
                <a:latin typeface="Calibri"/>
                <a:cs typeface="Calibri"/>
              </a:rPr>
              <a:t>(Figura </a:t>
            </a:r>
            <a:r>
              <a:rPr dirty="0" sz="1100" spc="30">
                <a:latin typeface="Calibri"/>
                <a:cs typeface="Calibri"/>
              </a:rPr>
              <a:t>5b)  </a:t>
            </a:r>
            <a:r>
              <a:rPr dirty="0" sz="1100" spc="60">
                <a:latin typeface="Calibri"/>
                <a:cs typeface="Calibri"/>
              </a:rPr>
              <a:t>confirma </a:t>
            </a:r>
            <a:r>
              <a:rPr dirty="0" sz="1100" spc="30">
                <a:latin typeface="Calibri"/>
                <a:cs typeface="Calibri"/>
              </a:rPr>
              <a:t>la  </a:t>
            </a:r>
            <a:r>
              <a:rPr dirty="0" sz="1100" spc="45">
                <a:latin typeface="Calibri"/>
                <a:cs typeface="Calibri"/>
              </a:rPr>
              <a:t>transición a </a:t>
            </a:r>
            <a:r>
              <a:rPr dirty="0" sz="1100" spc="70">
                <a:latin typeface="Calibri"/>
                <a:cs typeface="Calibri"/>
              </a:rPr>
              <a:t>condiciones </a:t>
            </a:r>
            <a:r>
              <a:rPr dirty="0" sz="1100" spc="35">
                <a:latin typeface="Calibri"/>
                <a:cs typeface="Calibri"/>
              </a:rPr>
              <a:t>neutrales, </a:t>
            </a:r>
            <a:r>
              <a:rPr dirty="0" sz="1100" spc="105">
                <a:latin typeface="Calibri"/>
                <a:cs typeface="Calibri"/>
              </a:rPr>
              <a:t>con </a:t>
            </a:r>
            <a:r>
              <a:rPr dirty="0" sz="1100" spc="55">
                <a:latin typeface="Calibri"/>
                <a:cs typeface="Calibri"/>
              </a:rPr>
              <a:t>una  </a:t>
            </a:r>
            <a:r>
              <a:rPr dirty="0" sz="1100" spc="45">
                <a:latin typeface="Calibri"/>
                <a:cs typeface="Calibri"/>
              </a:rPr>
              <a:t>probabilidad </a:t>
            </a:r>
            <a:r>
              <a:rPr dirty="0" sz="1100" spc="25">
                <a:latin typeface="Calibri"/>
                <a:cs typeface="Calibri"/>
              </a:rPr>
              <a:t>arriba </a:t>
            </a:r>
            <a:r>
              <a:rPr dirty="0" sz="1100" spc="50">
                <a:latin typeface="Calibri"/>
                <a:cs typeface="Calibri"/>
              </a:rPr>
              <a:t>del </a:t>
            </a:r>
            <a:r>
              <a:rPr dirty="0" sz="1100" spc="85">
                <a:latin typeface="Calibri"/>
                <a:cs typeface="Calibri"/>
              </a:rPr>
              <a:t>80% </a:t>
            </a:r>
            <a:r>
              <a:rPr dirty="0" sz="1100" spc="35">
                <a:latin typeface="Calibri"/>
                <a:cs typeface="Calibri"/>
              </a:rPr>
              <a:t>para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35">
                <a:latin typeface="Calibri"/>
                <a:cs typeface="Calibri"/>
              </a:rPr>
              <a:t>trimestre </a:t>
            </a:r>
            <a:r>
              <a:rPr dirty="0" sz="1100" spc="65">
                <a:latin typeface="Calibri"/>
                <a:cs typeface="Calibri"/>
              </a:rPr>
              <a:t>abril-mayo-junio </a:t>
            </a:r>
            <a:r>
              <a:rPr dirty="0" sz="1100" spc="75">
                <a:latin typeface="Calibri"/>
                <a:cs typeface="Calibri"/>
              </a:rPr>
              <a:t>2024; </a:t>
            </a:r>
            <a:r>
              <a:rPr dirty="0" sz="1100" spc="55">
                <a:latin typeface="Calibri"/>
                <a:cs typeface="Calibri"/>
              </a:rPr>
              <a:t>además,  </a:t>
            </a:r>
            <a:r>
              <a:rPr dirty="0" sz="1100" spc="60">
                <a:latin typeface="Calibri"/>
                <a:cs typeface="Calibri"/>
              </a:rPr>
              <a:t>una  </a:t>
            </a:r>
            <a:r>
              <a:rPr dirty="0" sz="1100" spc="45">
                <a:latin typeface="Calibri"/>
                <a:cs typeface="Calibri"/>
              </a:rPr>
              <a:t>probabilidad superior </a:t>
            </a:r>
            <a:r>
              <a:rPr dirty="0" sz="1100" spc="35">
                <a:latin typeface="Calibri"/>
                <a:cs typeface="Calibri"/>
              </a:rPr>
              <a:t>al </a:t>
            </a:r>
            <a:r>
              <a:rPr dirty="0" sz="1100" spc="50">
                <a:latin typeface="Calibri"/>
                <a:cs typeface="Calibri"/>
              </a:rPr>
              <a:t>70%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80">
                <a:latin typeface="Calibri"/>
                <a:cs typeface="Calibri"/>
              </a:rPr>
              <a:t>cambio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75">
                <a:latin typeface="Calibri"/>
                <a:cs typeface="Calibri"/>
              </a:rPr>
              <a:t>condiciones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75">
                <a:latin typeface="Calibri"/>
                <a:cs typeface="Calibri"/>
              </a:rPr>
              <a:t>La </a:t>
            </a:r>
            <a:r>
              <a:rPr dirty="0" sz="1100" spc="55">
                <a:latin typeface="Calibri"/>
                <a:cs typeface="Calibri"/>
              </a:rPr>
              <a:t>Niña </a:t>
            </a:r>
            <a:r>
              <a:rPr dirty="0" sz="1100" spc="35">
                <a:latin typeface="Calibri"/>
                <a:cs typeface="Calibri"/>
              </a:rPr>
              <a:t>para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30">
                <a:latin typeface="Calibri"/>
                <a:cs typeface="Calibri"/>
              </a:rPr>
              <a:t>trimestre </a:t>
            </a:r>
            <a:r>
              <a:rPr dirty="0" sz="1100" spc="65">
                <a:latin typeface="Calibri"/>
                <a:cs typeface="Calibri"/>
              </a:rPr>
              <a:t>julio-  </a:t>
            </a:r>
            <a:r>
              <a:rPr dirty="0" sz="1100" spc="60">
                <a:latin typeface="Calibri"/>
                <a:cs typeface="Calibri"/>
              </a:rPr>
              <a:t>agosto-septiembre, </a:t>
            </a:r>
            <a:r>
              <a:rPr dirty="0" sz="1100" spc="65">
                <a:latin typeface="Calibri"/>
                <a:cs typeface="Calibri"/>
              </a:rPr>
              <a:t>abarcando </a:t>
            </a:r>
            <a:r>
              <a:rPr dirty="0" sz="1100" spc="40">
                <a:latin typeface="Calibri"/>
                <a:cs typeface="Calibri"/>
              </a:rPr>
              <a:t>este </a:t>
            </a:r>
            <a:r>
              <a:rPr dirty="0" sz="1100" spc="60">
                <a:latin typeface="Calibri"/>
                <a:cs typeface="Calibri"/>
              </a:rPr>
              <a:t>pronóstico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55">
                <a:latin typeface="Calibri"/>
                <a:cs typeface="Calibri"/>
              </a:rPr>
              <a:t>periodo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la</a:t>
            </a:r>
            <a:r>
              <a:rPr dirty="0" sz="1100" spc="305">
                <a:latin typeface="Calibri"/>
                <a:cs typeface="Calibri"/>
              </a:rPr>
              <a:t> </a:t>
            </a:r>
            <a:r>
              <a:rPr dirty="0" sz="1100" spc="45">
                <a:latin typeface="Calibri"/>
                <a:cs typeface="Calibri"/>
              </a:rPr>
              <a:t>presente Perspectiva,  </a:t>
            </a:r>
            <a:r>
              <a:rPr dirty="0" sz="1100" spc="120">
                <a:latin typeface="Calibri"/>
                <a:cs typeface="Calibri"/>
              </a:rPr>
              <a:t>como </a:t>
            </a:r>
            <a:r>
              <a:rPr dirty="0" sz="1100" spc="65">
                <a:latin typeface="Calibri"/>
                <a:cs typeface="Calibri"/>
              </a:rPr>
              <a:t>un </a:t>
            </a:r>
            <a:r>
              <a:rPr dirty="0" sz="1100" spc="50">
                <a:latin typeface="Calibri"/>
                <a:cs typeface="Calibri"/>
              </a:rPr>
              <a:t>forzante </a:t>
            </a:r>
            <a:r>
              <a:rPr dirty="0" sz="1100" spc="60">
                <a:latin typeface="Calibri"/>
                <a:cs typeface="Calibri"/>
              </a:rPr>
              <a:t>climático</a:t>
            </a:r>
            <a:r>
              <a:rPr dirty="0" sz="1100" spc="-70">
                <a:latin typeface="Calibri"/>
                <a:cs typeface="Calibri"/>
              </a:rPr>
              <a:t> </a:t>
            </a:r>
            <a:r>
              <a:rPr dirty="0" sz="1100" spc="40">
                <a:latin typeface="Calibri"/>
                <a:cs typeface="Calibri"/>
              </a:rPr>
              <a:t>importante.</a:t>
            </a:r>
            <a:endParaRPr sz="1100">
              <a:latin typeface="Calibri"/>
              <a:cs typeface="Calibri"/>
            </a:endParaRPr>
          </a:p>
          <a:p>
            <a:pPr algn="just" marL="12700" marR="8255">
              <a:lnSpc>
                <a:spcPct val="114799"/>
              </a:lnSpc>
              <a:spcBef>
                <a:spcPts val="810"/>
              </a:spcBef>
            </a:pPr>
            <a:r>
              <a:rPr dirty="0" sz="1100" spc="65">
                <a:latin typeface="Calibri"/>
                <a:cs typeface="Calibri"/>
              </a:rPr>
              <a:t>Por su </a:t>
            </a:r>
            <a:r>
              <a:rPr dirty="0" sz="1100" spc="30">
                <a:latin typeface="Calibri"/>
                <a:cs typeface="Calibri"/>
              </a:rPr>
              <a:t>parte la </a:t>
            </a:r>
            <a:r>
              <a:rPr dirty="0" sz="1100" spc="40">
                <a:latin typeface="Calibri"/>
                <a:cs typeface="Calibri"/>
              </a:rPr>
              <a:t>temperatura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superficie del </a:t>
            </a:r>
            <a:r>
              <a:rPr dirty="0" sz="1100" spc="40">
                <a:latin typeface="Calibri"/>
                <a:cs typeface="Calibri"/>
              </a:rPr>
              <a:t>mar, </a:t>
            </a:r>
            <a:r>
              <a:rPr dirty="0" sz="1100" spc="70">
                <a:latin typeface="Calibri"/>
                <a:cs typeface="Calibri"/>
              </a:rPr>
              <a:t>en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85">
                <a:latin typeface="Calibri"/>
                <a:cs typeface="Calibri"/>
              </a:rPr>
              <a:t>zona </a:t>
            </a:r>
            <a:r>
              <a:rPr dirty="0" sz="1100" spc="45">
                <a:latin typeface="Calibri"/>
                <a:cs typeface="Calibri"/>
              </a:rPr>
              <a:t>del Atlántico Norte, </a:t>
            </a:r>
            <a:r>
              <a:rPr dirty="0" sz="1100" spc="50">
                <a:latin typeface="Calibri"/>
                <a:cs typeface="Calibri"/>
              </a:rPr>
              <a:t>se </a:t>
            </a:r>
            <a:r>
              <a:rPr dirty="0" sz="1100" spc="45">
                <a:latin typeface="Calibri"/>
                <a:cs typeface="Calibri"/>
              </a:rPr>
              <a:t>prevé  </a:t>
            </a:r>
            <a:r>
              <a:rPr dirty="0" sz="1100" spc="40">
                <a:latin typeface="Calibri"/>
                <a:cs typeface="Calibri"/>
              </a:rPr>
              <a:t>(Figura 6) </a:t>
            </a:r>
            <a:r>
              <a:rPr dirty="0" sz="1100" spc="65">
                <a:latin typeface="Calibri"/>
                <a:cs typeface="Calibri"/>
              </a:rPr>
              <a:t>que continúe </a:t>
            </a:r>
            <a:r>
              <a:rPr dirty="0" sz="1100" spc="60">
                <a:latin typeface="Calibri"/>
                <a:cs typeface="Calibri"/>
              </a:rPr>
              <a:t>en </a:t>
            </a:r>
            <a:r>
              <a:rPr dirty="0" sz="1100" spc="55">
                <a:latin typeface="Calibri"/>
                <a:cs typeface="Calibri"/>
              </a:rPr>
              <a:t>anomalías </a:t>
            </a:r>
            <a:r>
              <a:rPr dirty="0" sz="1100" spc="50">
                <a:latin typeface="Calibri"/>
                <a:cs typeface="Calibri"/>
              </a:rPr>
              <a:t>cálidas </a:t>
            </a:r>
            <a:r>
              <a:rPr dirty="0" sz="1100" spc="25">
                <a:latin typeface="Calibri"/>
                <a:cs typeface="Calibri"/>
              </a:rPr>
              <a:t>(positivas) </a:t>
            </a:r>
            <a:r>
              <a:rPr dirty="0" sz="1100" spc="55">
                <a:latin typeface="Calibri"/>
                <a:cs typeface="Calibri"/>
              </a:rPr>
              <a:t>sobre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55">
                <a:latin typeface="Calibri"/>
                <a:cs typeface="Calibri"/>
              </a:rPr>
              <a:t>umbral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95">
                <a:latin typeface="Calibri"/>
                <a:cs typeface="Calibri"/>
              </a:rPr>
              <a:t>+0.5 </a:t>
            </a:r>
            <a:r>
              <a:rPr dirty="0" sz="1100" spc="40">
                <a:latin typeface="Calibri"/>
                <a:cs typeface="Calibri"/>
              </a:rPr>
              <a:t>para </a:t>
            </a:r>
            <a:r>
              <a:rPr dirty="0" sz="1100" spc="30">
                <a:latin typeface="Calibri"/>
                <a:cs typeface="Calibri"/>
              </a:rPr>
              <a:t>el  </a:t>
            </a:r>
            <a:r>
              <a:rPr dirty="0" sz="1100" spc="55">
                <a:latin typeface="Calibri"/>
                <a:cs typeface="Calibri"/>
              </a:rPr>
              <a:t>periodo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presente Perspectiva, </a:t>
            </a:r>
            <a:r>
              <a:rPr dirty="0" sz="1100" spc="60">
                <a:latin typeface="Calibri"/>
                <a:cs typeface="Calibri"/>
              </a:rPr>
              <a:t>lo </a:t>
            </a:r>
            <a:r>
              <a:rPr dirty="0" sz="1100" spc="65">
                <a:latin typeface="Calibri"/>
                <a:cs typeface="Calibri"/>
              </a:rPr>
              <a:t>que </a:t>
            </a:r>
            <a:r>
              <a:rPr dirty="0" sz="1100" spc="60">
                <a:latin typeface="Calibri"/>
                <a:cs typeface="Calibri"/>
              </a:rPr>
              <a:t>puede </a:t>
            </a:r>
            <a:r>
              <a:rPr dirty="0" sz="1100" spc="45">
                <a:latin typeface="Calibri"/>
                <a:cs typeface="Calibri"/>
              </a:rPr>
              <a:t>contribuir </a:t>
            </a:r>
            <a:r>
              <a:rPr dirty="0" sz="1100" spc="25">
                <a:latin typeface="Calibri"/>
                <a:cs typeface="Calibri"/>
              </a:rPr>
              <a:t>al </a:t>
            </a:r>
            <a:r>
              <a:rPr dirty="0" sz="1100" spc="45">
                <a:latin typeface="Calibri"/>
                <a:cs typeface="Calibri"/>
              </a:rPr>
              <a:t>desarrollo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50">
                <a:latin typeface="Calibri"/>
                <a:cs typeface="Calibri"/>
              </a:rPr>
              <a:t>sistemas </a:t>
            </a:r>
            <a:r>
              <a:rPr dirty="0" sz="1100" spc="120">
                <a:latin typeface="Calibri"/>
                <a:cs typeface="Calibri"/>
              </a:rPr>
              <a:t>como  </a:t>
            </a:r>
            <a:r>
              <a:rPr dirty="0" sz="1100" spc="70">
                <a:latin typeface="Calibri"/>
                <a:cs typeface="Calibri"/>
              </a:rPr>
              <a:t>ondas </a:t>
            </a:r>
            <a:r>
              <a:rPr dirty="0" sz="1100" spc="45">
                <a:latin typeface="Calibri"/>
                <a:cs typeface="Calibri"/>
              </a:rPr>
              <a:t>tropicales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70">
                <a:latin typeface="Calibri"/>
                <a:cs typeface="Calibri"/>
              </a:rPr>
              <a:t>ciclones </a:t>
            </a:r>
            <a:r>
              <a:rPr dirty="0" sz="1100" spc="45">
                <a:latin typeface="Calibri"/>
                <a:cs typeface="Calibri"/>
              </a:rPr>
              <a:t>tropicales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85">
                <a:latin typeface="Calibri"/>
                <a:cs typeface="Calibri"/>
              </a:rPr>
              <a:t>cuenca </a:t>
            </a:r>
            <a:r>
              <a:rPr dirty="0" sz="1100" spc="45">
                <a:latin typeface="Calibri"/>
                <a:cs typeface="Calibri"/>
              </a:rPr>
              <a:t>del </a:t>
            </a:r>
            <a:r>
              <a:rPr dirty="0" sz="1100" spc="40">
                <a:latin typeface="Calibri"/>
                <a:cs typeface="Calibri"/>
              </a:rPr>
              <a:t>Atlántico, </a:t>
            </a:r>
            <a:r>
              <a:rPr dirty="0" sz="1100" spc="70">
                <a:latin typeface="Calibri"/>
                <a:cs typeface="Calibri"/>
              </a:rPr>
              <a:t>algo </a:t>
            </a:r>
            <a:r>
              <a:rPr dirty="0" sz="1100" spc="60">
                <a:latin typeface="Calibri"/>
                <a:cs typeface="Calibri"/>
              </a:rPr>
              <a:t>que </a:t>
            </a:r>
            <a:r>
              <a:rPr dirty="0" sz="1100" spc="55">
                <a:latin typeface="Calibri"/>
                <a:cs typeface="Calibri"/>
              </a:rPr>
              <a:t>favorece </a:t>
            </a:r>
            <a:r>
              <a:rPr dirty="0" sz="1100" spc="30">
                <a:latin typeface="Calibri"/>
                <a:cs typeface="Calibri"/>
              </a:rPr>
              <a:t>la  </a:t>
            </a:r>
            <a:r>
              <a:rPr dirty="0" sz="1100" spc="65">
                <a:latin typeface="Calibri"/>
                <a:cs typeface="Calibri"/>
              </a:rPr>
              <a:t>formación de </a:t>
            </a:r>
            <a:r>
              <a:rPr dirty="0" sz="1100" spc="55">
                <a:latin typeface="Calibri"/>
                <a:cs typeface="Calibri"/>
              </a:rPr>
              <a:t>nubosidad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55">
                <a:latin typeface="Calibri"/>
                <a:cs typeface="Calibri"/>
              </a:rPr>
              <a:t>presencia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lluvias </a:t>
            </a:r>
            <a:r>
              <a:rPr dirty="0" sz="1100" spc="70">
                <a:latin typeface="Calibri"/>
                <a:cs typeface="Calibri"/>
              </a:rPr>
              <a:t>en </a:t>
            </a:r>
            <a:r>
              <a:rPr dirty="0" sz="1100" spc="55">
                <a:latin typeface="Calibri"/>
                <a:cs typeface="Calibri"/>
              </a:rPr>
              <a:t>El</a:t>
            </a:r>
            <a:r>
              <a:rPr dirty="0" sz="1100" spc="-70">
                <a:latin typeface="Calibri"/>
                <a:cs typeface="Calibri"/>
              </a:rPr>
              <a:t> </a:t>
            </a:r>
            <a:r>
              <a:rPr dirty="0" sz="1100" spc="40">
                <a:latin typeface="Calibri"/>
                <a:cs typeface="Calibri"/>
              </a:rPr>
              <a:t>Salvador.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54024" y="8359140"/>
            <a:ext cx="5866130" cy="0"/>
          </a:xfrm>
          <a:custGeom>
            <a:avLst/>
            <a:gdLst/>
            <a:ahLst/>
            <a:cxnLst/>
            <a:rect l="l" t="t" r="r" b="b"/>
            <a:pathLst>
              <a:path w="5866130" h="0">
                <a:moveTo>
                  <a:pt x="0" y="0"/>
                </a:moveTo>
                <a:lnTo>
                  <a:pt x="5865876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59612" y="8352776"/>
            <a:ext cx="5850890" cy="87121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Tahoma"/>
                <a:cs typeface="Tahoma"/>
              </a:rPr>
              <a:t>Figura </a:t>
            </a:r>
            <a:r>
              <a:rPr dirty="0" sz="1000" spc="40">
                <a:latin typeface="Tahoma"/>
                <a:cs typeface="Tahoma"/>
              </a:rPr>
              <a:t>6 </a:t>
            </a:r>
            <a:r>
              <a:rPr dirty="0" sz="1000" spc="-70">
                <a:latin typeface="Tahoma"/>
                <a:cs typeface="Tahoma"/>
              </a:rPr>
              <a:t>. </a:t>
            </a:r>
            <a:r>
              <a:rPr dirty="0" sz="1000" spc="20">
                <a:latin typeface="Tahoma"/>
                <a:cs typeface="Tahoma"/>
              </a:rPr>
              <a:t>Recorrido </a:t>
            </a:r>
            <a:r>
              <a:rPr dirty="0" sz="1000" spc="-15">
                <a:latin typeface="Tahoma"/>
                <a:cs typeface="Tahoma"/>
              </a:rPr>
              <a:t>y </a:t>
            </a:r>
            <a:r>
              <a:rPr dirty="0" sz="1000" spc="25">
                <a:latin typeface="Tahoma"/>
                <a:cs typeface="Tahoma"/>
              </a:rPr>
              <a:t>pronóstico </a:t>
            </a:r>
            <a:r>
              <a:rPr dirty="0" sz="1000" spc="15">
                <a:latin typeface="Tahoma"/>
                <a:cs typeface="Tahoma"/>
              </a:rPr>
              <a:t>determinístico del </a:t>
            </a:r>
            <a:r>
              <a:rPr dirty="0" sz="1000">
                <a:latin typeface="Tahoma"/>
                <a:cs typeface="Tahoma"/>
              </a:rPr>
              <a:t>Índice </a:t>
            </a:r>
            <a:r>
              <a:rPr dirty="0" sz="1000" spc="25">
                <a:latin typeface="Tahoma"/>
                <a:cs typeface="Tahoma"/>
              </a:rPr>
              <a:t>de </a:t>
            </a:r>
            <a:r>
              <a:rPr dirty="0" sz="1000">
                <a:latin typeface="Tahoma"/>
                <a:cs typeface="Tahoma"/>
              </a:rPr>
              <a:t>ATN. </a:t>
            </a:r>
            <a:r>
              <a:rPr dirty="0" sz="1000" spc="5">
                <a:latin typeface="Tahoma"/>
                <a:cs typeface="Tahoma"/>
              </a:rPr>
              <a:t>Línea </a:t>
            </a:r>
            <a:r>
              <a:rPr dirty="0" sz="1000" spc="20">
                <a:latin typeface="Tahoma"/>
                <a:cs typeface="Tahoma"/>
              </a:rPr>
              <a:t>continua </a:t>
            </a:r>
            <a:r>
              <a:rPr dirty="0" sz="1000" spc="5">
                <a:latin typeface="Tahoma"/>
                <a:cs typeface="Tahoma"/>
              </a:rPr>
              <a:t>negra es </a:t>
            </a:r>
            <a:r>
              <a:rPr dirty="0" sz="1000" spc="-10">
                <a:latin typeface="Tahoma"/>
                <a:cs typeface="Tahoma"/>
              </a:rPr>
              <a:t>la  </a:t>
            </a:r>
            <a:r>
              <a:rPr dirty="0" sz="1000" spc="40">
                <a:latin typeface="Tahoma"/>
                <a:cs typeface="Tahoma"/>
              </a:rPr>
              <a:t>condición </a:t>
            </a:r>
            <a:r>
              <a:rPr dirty="0" sz="1000" spc="15">
                <a:latin typeface="Tahoma"/>
                <a:cs typeface="Tahoma"/>
              </a:rPr>
              <a:t>desde </a:t>
            </a:r>
            <a:r>
              <a:rPr dirty="0" sz="1000" spc="25">
                <a:latin typeface="Tahoma"/>
                <a:cs typeface="Tahoma"/>
              </a:rPr>
              <a:t>octubre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25">
                <a:latin typeface="Tahoma"/>
                <a:cs typeface="Tahoma"/>
              </a:rPr>
              <a:t>2023 </a:t>
            </a:r>
            <a:r>
              <a:rPr dirty="0" sz="1000" spc="-40">
                <a:latin typeface="Tahoma"/>
                <a:cs typeface="Tahoma"/>
              </a:rPr>
              <a:t>y, </a:t>
            </a:r>
            <a:r>
              <a:rPr dirty="0" sz="1000" spc="25">
                <a:latin typeface="Tahoma"/>
                <a:cs typeface="Tahoma"/>
              </a:rPr>
              <a:t>en </a:t>
            </a:r>
            <a:r>
              <a:rPr dirty="0" sz="1000" spc="15">
                <a:latin typeface="Tahoma"/>
                <a:cs typeface="Tahoma"/>
              </a:rPr>
              <a:t>colores, </a:t>
            </a:r>
            <a:r>
              <a:rPr dirty="0" sz="1000" spc="10">
                <a:latin typeface="Tahoma"/>
                <a:cs typeface="Tahoma"/>
              </a:rPr>
              <a:t>el </a:t>
            </a:r>
            <a:r>
              <a:rPr dirty="0" sz="1000" spc="25">
                <a:latin typeface="Tahoma"/>
                <a:cs typeface="Tahoma"/>
              </a:rPr>
              <a:t>pronóstico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15">
                <a:latin typeface="Tahoma"/>
                <a:cs typeface="Tahoma"/>
              </a:rPr>
              <a:t>los </a:t>
            </a:r>
            <a:r>
              <a:rPr dirty="0" sz="1000" spc="20">
                <a:latin typeface="Tahoma"/>
                <a:cs typeface="Tahoma"/>
              </a:rPr>
              <a:t>centros </a:t>
            </a:r>
            <a:r>
              <a:rPr dirty="0" sz="1000" spc="15">
                <a:latin typeface="Tahoma"/>
                <a:cs typeface="Tahoma"/>
              </a:rPr>
              <a:t>mundiales del </a:t>
            </a:r>
            <a:r>
              <a:rPr dirty="0" sz="1000" spc="25">
                <a:latin typeface="Tahoma"/>
                <a:cs typeface="Tahoma"/>
              </a:rPr>
              <a:t>clima  </a:t>
            </a:r>
            <a:r>
              <a:rPr dirty="0" sz="1000" spc="-10">
                <a:latin typeface="Tahoma"/>
                <a:cs typeface="Tahoma"/>
              </a:rPr>
              <a:t>hasta </a:t>
            </a:r>
            <a:r>
              <a:rPr dirty="0" sz="1000" spc="10">
                <a:latin typeface="Tahoma"/>
                <a:cs typeface="Tahoma"/>
              </a:rPr>
              <a:t>septiembre </a:t>
            </a:r>
            <a:r>
              <a:rPr dirty="0" sz="1000" spc="30">
                <a:latin typeface="Tahoma"/>
                <a:cs typeface="Tahoma"/>
              </a:rPr>
              <a:t>de </a:t>
            </a:r>
            <a:r>
              <a:rPr dirty="0" sz="1000" spc="10">
                <a:latin typeface="Tahoma"/>
                <a:cs typeface="Tahoma"/>
              </a:rPr>
              <a:t>2024. </a:t>
            </a:r>
            <a:r>
              <a:rPr dirty="0" sz="1000" spc="-5">
                <a:latin typeface="Tahoma"/>
                <a:cs typeface="Tahoma"/>
              </a:rPr>
              <a:t>Fuente:</a:t>
            </a:r>
            <a:r>
              <a:rPr dirty="0" sz="1000" spc="-235">
                <a:latin typeface="Tahoma"/>
                <a:cs typeface="Tahoma"/>
              </a:rPr>
              <a:t> </a:t>
            </a:r>
            <a:r>
              <a:rPr dirty="0" sz="1000" spc="15">
                <a:latin typeface="Tahoma"/>
                <a:cs typeface="Tahoma"/>
              </a:rPr>
              <a:t>WMO-LRF.</a:t>
            </a:r>
            <a:endParaRPr sz="1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Tahoma"/>
              <a:cs typeface="Tahoma"/>
            </a:endParaRPr>
          </a:p>
          <a:p>
            <a:pPr algn="ctr" marL="3810">
              <a:lnSpc>
                <a:spcPct val="100000"/>
              </a:lnSpc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15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42287" y="4946904"/>
            <a:ext cx="4681728" cy="3316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1015" y="9061412"/>
            <a:ext cx="15240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16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56311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59612" y="1068154"/>
            <a:ext cx="5852795" cy="16827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400" spc="40" i="1">
                <a:latin typeface="Trebuchet MS"/>
                <a:cs typeface="Trebuchet MS"/>
              </a:rPr>
              <a:t>Temporada de </a:t>
            </a:r>
            <a:r>
              <a:rPr dirty="0" sz="1400" spc="35" i="1">
                <a:latin typeface="Trebuchet MS"/>
                <a:cs typeface="Trebuchet MS"/>
              </a:rPr>
              <a:t>huracanes</a:t>
            </a:r>
            <a:r>
              <a:rPr dirty="0" sz="1400" spc="-240" i="1">
                <a:latin typeface="Trebuchet MS"/>
                <a:cs typeface="Trebuchet MS"/>
              </a:rPr>
              <a:t> </a:t>
            </a:r>
            <a:r>
              <a:rPr dirty="0" sz="1400" spc="95" i="1">
                <a:latin typeface="Trebuchet MS"/>
                <a:cs typeface="Trebuchet MS"/>
              </a:rPr>
              <a:t>2024</a:t>
            </a:r>
            <a:endParaRPr sz="1400">
              <a:latin typeface="Trebuchet MS"/>
              <a:cs typeface="Trebuchet MS"/>
            </a:endParaRPr>
          </a:p>
          <a:p>
            <a:pPr algn="just" marL="12700" marR="5080">
              <a:lnSpc>
                <a:spcPct val="114799"/>
              </a:lnSpc>
              <a:spcBef>
                <a:spcPts val="750"/>
              </a:spcBef>
            </a:pPr>
            <a:r>
              <a:rPr dirty="0" sz="1100" spc="75">
                <a:latin typeface="Calibri"/>
                <a:cs typeface="Calibri"/>
              </a:rPr>
              <a:t>La </a:t>
            </a:r>
            <a:r>
              <a:rPr dirty="0" sz="1100" spc="55">
                <a:latin typeface="Calibri"/>
                <a:cs typeface="Calibri"/>
              </a:rPr>
              <a:t>temporada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60">
                <a:latin typeface="Calibri"/>
                <a:cs typeface="Calibri"/>
              </a:rPr>
              <a:t>huracanes </a:t>
            </a:r>
            <a:r>
              <a:rPr dirty="0" sz="1100" spc="40">
                <a:latin typeface="Calibri"/>
                <a:cs typeface="Calibri"/>
              </a:rPr>
              <a:t>inicia el </a:t>
            </a:r>
            <a:r>
              <a:rPr dirty="0" sz="1100" spc="5">
                <a:latin typeface="Calibri"/>
                <a:cs typeface="Calibri"/>
              </a:rPr>
              <a:t>15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80">
                <a:latin typeface="Calibri"/>
                <a:cs typeface="Calibri"/>
              </a:rPr>
              <a:t>mayo </a:t>
            </a:r>
            <a:r>
              <a:rPr dirty="0" sz="1100" spc="40">
                <a:latin typeface="Calibri"/>
                <a:cs typeface="Calibri"/>
              </a:rPr>
              <a:t>para el </a:t>
            </a:r>
            <a:r>
              <a:rPr dirty="0" sz="1100" spc="65">
                <a:latin typeface="Calibri"/>
                <a:cs typeface="Calibri"/>
              </a:rPr>
              <a:t>Pacífico </a:t>
            </a:r>
            <a:r>
              <a:rPr dirty="0" sz="1100" spc="45">
                <a:latin typeface="Calibri"/>
                <a:cs typeface="Calibri"/>
              </a:rPr>
              <a:t>Oriental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-45">
                <a:latin typeface="Calibri"/>
                <a:cs typeface="Calibri"/>
              </a:rPr>
              <a:t>1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45">
                <a:latin typeface="Calibri"/>
                <a:cs typeface="Calibri"/>
              </a:rPr>
              <a:t>junio </a:t>
            </a:r>
            <a:r>
              <a:rPr dirty="0" sz="1100" spc="65">
                <a:latin typeface="Calibri"/>
                <a:cs typeface="Calibri"/>
              </a:rPr>
              <a:t>en 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45">
                <a:latin typeface="Calibri"/>
                <a:cs typeface="Calibri"/>
              </a:rPr>
              <a:t>Atlántico Norte, </a:t>
            </a:r>
            <a:r>
              <a:rPr dirty="0" sz="1100" spc="50">
                <a:latin typeface="Calibri"/>
                <a:cs typeface="Calibri"/>
              </a:rPr>
              <a:t>finalizando </a:t>
            </a:r>
            <a:r>
              <a:rPr dirty="0" sz="1100" spc="70">
                <a:latin typeface="Calibri"/>
                <a:cs typeface="Calibri"/>
              </a:rPr>
              <a:t>ambas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95">
                <a:latin typeface="Calibri"/>
                <a:cs typeface="Calibri"/>
              </a:rPr>
              <a:t>30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noviembre </a:t>
            </a:r>
            <a:r>
              <a:rPr dirty="0" sz="1100" spc="65">
                <a:latin typeface="Calibri"/>
                <a:cs typeface="Calibri"/>
              </a:rPr>
              <a:t>de 2024. </a:t>
            </a:r>
            <a:r>
              <a:rPr dirty="0" sz="1100" spc="50">
                <a:latin typeface="Calibri"/>
                <a:cs typeface="Calibri"/>
              </a:rPr>
              <a:t>Este </a:t>
            </a:r>
            <a:r>
              <a:rPr dirty="0" sz="1100" spc="75">
                <a:latin typeface="Calibri"/>
                <a:cs typeface="Calibri"/>
              </a:rPr>
              <a:t>año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45">
                <a:latin typeface="Calibri"/>
                <a:cs typeface="Calibri"/>
              </a:rPr>
              <a:t>prevé </a:t>
            </a:r>
            <a:r>
              <a:rPr dirty="0" sz="1100" spc="55">
                <a:latin typeface="Calibri"/>
                <a:cs typeface="Calibri"/>
              </a:rPr>
              <a:t>una  temporada </a:t>
            </a:r>
            <a:r>
              <a:rPr dirty="0" sz="1100" spc="75">
                <a:latin typeface="Calibri"/>
                <a:cs typeface="Calibri"/>
              </a:rPr>
              <a:t>muy </a:t>
            </a:r>
            <a:r>
              <a:rPr dirty="0" sz="1100" spc="35">
                <a:latin typeface="Calibri"/>
                <a:cs typeface="Calibri"/>
              </a:rPr>
              <a:t>activa, </a:t>
            </a:r>
            <a:r>
              <a:rPr dirty="0" sz="1100" spc="50">
                <a:latin typeface="Calibri"/>
                <a:cs typeface="Calibri"/>
              </a:rPr>
              <a:t>principalmente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85">
                <a:latin typeface="Calibri"/>
                <a:cs typeface="Calibri"/>
              </a:rPr>
              <a:t>cuenca </a:t>
            </a:r>
            <a:r>
              <a:rPr dirty="0" sz="1100" spc="45">
                <a:latin typeface="Calibri"/>
                <a:cs typeface="Calibri"/>
              </a:rPr>
              <a:t>del </a:t>
            </a:r>
            <a:r>
              <a:rPr dirty="0" sz="1100" spc="95">
                <a:latin typeface="Calibri"/>
                <a:cs typeface="Calibri"/>
              </a:rPr>
              <a:t>Océano </a:t>
            </a:r>
            <a:r>
              <a:rPr dirty="0" sz="1100" spc="35">
                <a:latin typeface="Calibri"/>
                <a:cs typeface="Calibri"/>
              </a:rPr>
              <a:t>Atlántico,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70">
                <a:latin typeface="Calibri"/>
                <a:cs typeface="Calibri"/>
              </a:rPr>
              <a:t>en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85">
                <a:latin typeface="Calibri"/>
                <a:cs typeface="Calibri"/>
              </a:rPr>
              <a:t>cuenca  </a:t>
            </a:r>
            <a:r>
              <a:rPr dirty="0" sz="1100" spc="50">
                <a:latin typeface="Calibri"/>
                <a:cs typeface="Calibri"/>
              </a:rPr>
              <a:t>del </a:t>
            </a:r>
            <a:r>
              <a:rPr dirty="0" sz="1100" spc="100">
                <a:latin typeface="Calibri"/>
                <a:cs typeface="Calibri"/>
              </a:rPr>
              <a:t>Océano </a:t>
            </a:r>
            <a:r>
              <a:rPr dirty="0" sz="1100" spc="65">
                <a:latin typeface="Calibri"/>
                <a:cs typeface="Calibri"/>
              </a:rPr>
              <a:t>Pacífico </a:t>
            </a:r>
            <a:r>
              <a:rPr dirty="0" sz="1100" spc="45">
                <a:latin typeface="Calibri"/>
                <a:cs typeface="Calibri"/>
              </a:rPr>
              <a:t>Oriental </a:t>
            </a:r>
            <a:r>
              <a:rPr dirty="0" sz="1100" spc="50">
                <a:latin typeface="Calibri"/>
                <a:cs typeface="Calibri"/>
              </a:rPr>
              <a:t>ligeramente </a:t>
            </a:r>
            <a:r>
              <a:rPr dirty="0" sz="1100" spc="45">
                <a:latin typeface="Calibri"/>
                <a:cs typeface="Calibri"/>
              </a:rPr>
              <a:t>superior </a:t>
            </a:r>
            <a:r>
              <a:rPr dirty="0" sz="1100" spc="30">
                <a:latin typeface="Calibri"/>
                <a:cs typeface="Calibri"/>
              </a:rPr>
              <a:t>al </a:t>
            </a:r>
            <a:r>
              <a:rPr dirty="0" sz="1100" spc="55">
                <a:latin typeface="Calibri"/>
                <a:cs typeface="Calibri"/>
              </a:rPr>
              <a:t>promedio. </a:t>
            </a:r>
            <a:r>
              <a:rPr dirty="0" sz="1100" spc="50">
                <a:latin typeface="Calibri"/>
                <a:cs typeface="Calibri"/>
              </a:rPr>
              <a:t>Durante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70">
                <a:latin typeface="Calibri"/>
                <a:cs typeface="Calibri"/>
              </a:rPr>
              <a:t>meses </a:t>
            </a:r>
            <a:r>
              <a:rPr dirty="0" sz="1100" spc="60">
                <a:latin typeface="Calibri"/>
                <a:cs typeface="Calibri"/>
              </a:rPr>
              <a:t>de  </a:t>
            </a:r>
            <a:r>
              <a:rPr dirty="0" sz="1100" spc="80">
                <a:latin typeface="Calibri"/>
                <a:cs typeface="Calibri"/>
              </a:rPr>
              <a:t>mayo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45">
                <a:latin typeface="Calibri"/>
                <a:cs typeface="Calibri"/>
              </a:rPr>
              <a:t>junio </a:t>
            </a:r>
            <a:r>
              <a:rPr dirty="0" sz="1100" spc="40">
                <a:latin typeface="Calibri"/>
                <a:cs typeface="Calibri"/>
              </a:rPr>
              <a:t>existe </a:t>
            </a:r>
            <a:r>
              <a:rPr dirty="0" sz="1100" spc="45">
                <a:latin typeface="Calibri"/>
                <a:cs typeface="Calibri"/>
              </a:rPr>
              <a:t>probabilidad </a:t>
            </a:r>
            <a:r>
              <a:rPr dirty="0" sz="1100" spc="60">
                <a:latin typeface="Calibri"/>
                <a:cs typeface="Calibri"/>
              </a:rPr>
              <a:t>media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60">
                <a:latin typeface="Calibri"/>
                <a:cs typeface="Calibri"/>
              </a:rPr>
              <a:t>que </a:t>
            </a:r>
            <a:r>
              <a:rPr dirty="0" sz="1100" spc="35">
                <a:latin typeface="Calibri"/>
                <a:cs typeface="Calibri"/>
              </a:rPr>
              <a:t>al </a:t>
            </a:r>
            <a:r>
              <a:rPr dirty="0" sz="1100" spc="85">
                <a:latin typeface="Calibri"/>
                <a:cs typeface="Calibri"/>
              </a:rPr>
              <a:t>menos </a:t>
            </a:r>
            <a:r>
              <a:rPr dirty="0" sz="1100" spc="70">
                <a:latin typeface="Calibri"/>
                <a:cs typeface="Calibri"/>
              </a:rPr>
              <a:t>dos </a:t>
            </a:r>
            <a:r>
              <a:rPr dirty="0" sz="1100" spc="45">
                <a:latin typeface="Calibri"/>
                <a:cs typeface="Calibri"/>
              </a:rPr>
              <a:t>sistemas </a:t>
            </a:r>
            <a:r>
              <a:rPr dirty="0" sz="1100" spc="75">
                <a:latin typeface="Calibri"/>
                <a:cs typeface="Calibri"/>
              </a:rPr>
              <a:t>ciclónicos </a:t>
            </a:r>
            <a:r>
              <a:rPr dirty="0" sz="1100" spc="60">
                <a:latin typeface="Calibri"/>
                <a:cs typeface="Calibri"/>
              </a:rPr>
              <a:t>se  </a:t>
            </a:r>
            <a:r>
              <a:rPr dirty="0" sz="1100" spc="65">
                <a:latin typeface="Calibri"/>
                <a:cs typeface="Calibri"/>
              </a:rPr>
              <a:t>muevan en </a:t>
            </a:r>
            <a:r>
              <a:rPr dirty="0" sz="1100" spc="35">
                <a:latin typeface="Calibri"/>
                <a:cs typeface="Calibri"/>
              </a:rPr>
              <a:t>las </a:t>
            </a:r>
            <a:r>
              <a:rPr dirty="0" sz="1100" spc="60">
                <a:latin typeface="Calibri"/>
                <a:cs typeface="Calibri"/>
              </a:rPr>
              <a:t>cercanías de </a:t>
            </a:r>
            <a:r>
              <a:rPr dirty="0" sz="1100" spc="20">
                <a:latin typeface="Calibri"/>
                <a:cs typeface="Calibri"/>
              </a:rPr>
              <a:t>la </a:t>
            </a:r>
            <a:r>
              <a:rPr dirty="0" sz="1100" spc="65">
                <a:latin typeface="Calibri"/>
                <a:cs typeface="Calibri"/>
              </a:rPr>
              <a:t>costa </a:t>
            </a:r>
            <a:r>
              <a:rPr dirty="0" sz="1100" spc="55">
                <a:latin typeface="Calibri"/>
                <a:cs typeface="Calibri"/>
              </a:rPr>
              <a:t>pacífica </a:t>
            </a:r>
            <a:r>
              <a:rPr dirty="0" sz="1100" spc="60">
                <a:latin typeface="Calibri"/>
                <a:cs typeface="Calibri"/>
              </a:rPr>
              <a:t>centroamericana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55">
                <a:latin typeface="Calibri"/>
                <a:cs typeface="Calibri"/>
              </a:rPr>
              <a:t>afecten </a:t>
            </a:r>
            <a:r>
              <a:rPr dirty="0" sz="1100" spc="35">
                <a:latin typeface="Calibri"/>
                <a:cs typeface="Calibri"/>
              </a:rPr>
              <a:t>al </a:t>
            </a:r>
            <a:r>
              <a:rPr dirty="0" sz="1100" spc="25">
                <a:latin typeface="Calibri"/>
                <a:cs typeface="Calibri"/>
              </a:rPr>
              <a:t>territorio  </a:t>
            </a:r>
            <a:r>
              <a:rPr dirty="0" sz="1100" spc="50">
                <a:latin typeface="Calibri"/>
                <a:cs typeface="Calibri"/>
              </a:rPr>
              <a:t>nacional. </a:t>
            </a:r>
            <a:r>
              <a:rPr dirty="0" sz="1100" spc="55">
                <a:latin typeface="Calibri"/>
                <a:cs typeface="Calibri"/>
              </a:rPr>
              <a:t>El </a:t>
            </a:r>
            <a:r>
              <a:rPr dirty="0" sz="1100" spc="65">
                <a:latin typeface="Calibri"/>
                <a:cs typeface="Calibri"/>
              </a:rPr>
              <a:t>pronóstico </a:t>
            </a:r>
            <a:r>
              <a:rPr dirty="0" sz="1100" spc="40">
                <a:latin typeface="Calibri"/>
                <a:cs typeface="Calibri"/>
              </a:rPr>
              <a:t>para </a:t>
            </a:r>
            <a:r>
              <a:rPr dirty="0" sz="1100" spc="70">
                <a:latin typeface="Calibri"/>
                <a:cs typeface="Calibri"/>
              </a:rPr>
              <a:t>ambas </a:t>
            </a:r>
            <a:r>
              <a:rPr dirty="0" sz="1100" spc="80">
                <a:latin typeface="Calibri"/>
                <a:cs typeface="Calibri"/>
              </a:rPr>
              <a:t>cuencas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55">
                <a:latin typeface="Calibri"/>
                <a:cs typeface="Calibri"/>
              </a:rPr>
              <a:t>describe </a:t>
            </a:r>
            <a:r>
              <a:rPr dirty="0" sz="1100" spc="45">
                <a:latin typeface="Calibri"/>
                <a:cs typeface="Calibri"/>
              </a:rPr>
              <a:t>a</a:t>
            </a:r>
            <a:r>
              <a:rPr dirty="0" sz="1100" spc="-110">
                <a:latin typeface="Calibri"/>
                <a:cs typeface="Calibri"/>
              </a:rPr>
              <a:t> </a:t>
            </a:r>
            <a:r>
              <a:rPr dirty="0" sz="1100" spc="60">
                <a:latin typeface="Calibri"/>
                <a:cs typeface="Calibri"/>
              </a:rPr>
              <a:t>continuación: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9612" y="3146840"/>
            <a:ext cx="5850890" cy="6604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sng" sz="1200" spc="20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Cuenca del </a:t>
            </a:r>
            <a:r>
              <a:rPr dirty="0" u="sng" sz="1200" spc="5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Pacífico </a:t>
            </a:r>
            <a:r>
              <a:rPr dirty="0" u="sng" sz="1200" spc="25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Oriental: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3000"/>
              </a:lnSpc>
              <a:spcBef>
                <a:spcPts val="1090"/>
              </a:spcBef>
            </a:pPr>
            <a:r>
              <a:rPr dirty="0" sz="1000">
                <a:latin typeface="Tahoma"/>
                <a:cs typeface="Tahoma"/>
              </a:rPr>
              <a:t>Tabla </a:t>
            </a:r>
            <a:r>
              <a:rPr dirty="0" sz="1000" spc="-25">
                <a:latin typeface="Tahoma"/>
                <a:cs typeface="Tahoma"/>
              </a:rPr>
              <a:t>2. </a:t>
            </a:r>
            <a:r>
              <a:rPr dirty="0" sz="1000" spc="30">
                <a:latin typeface="Tahoma"/>
                <a:cs typeface="Tahoma"/>
              </a:rPr>
              <a:t>Pronóstico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15">
                <a:latin typeface="Tahoma"/>
                <a:cs typeface="Tahoma"/>
              </a:rPr>
              <a:t>huracanes </a:t>
            </a:r>
            <a:r>
              <a:rPr dirty="0" sz="1000" spc="30">
                <a:latin typeface="Tahoma"/>
                <a:cs typeface="Tahoma"/>
              </a:rPr>
              <a:t>2024 </a:t>
            </a:r>
            <a:r>
              <a:rPr dirty="0" sz="1000" spc="35">
                <a:latin typeface="Tahoma"/>
                <a:cs typeface="Tahoma"/>
              </a:rPr>
              <a:t>cuenca </a:t>
            </a:r>
            <a:r>
              <a:rPr dirty="0" sz="1000" spc="15">
                <a:latin typeface="Tahoma"/>
                <a:cs typeface="Tahoma"/>
              </a:rPr>
              <a:t>del </a:t>
            </a:r>
            <a:r>
              <a:rPr dirty="0" sz="1000" spc="25">
                <a:latin typeface="Tahoma"/>
                <a:cs typeface="Tahoma"/>
              </a:rPr>
              <a:t>Pacífico </a:t>
            </a:r>
            <a:r>
              <a:rPr dirty="0" sz="1000">
                <a:latin typeface="Tahoma"/>
                <a:cs typeface="Tahoma"/>
              </a:rPr>
              <a:t>Oriental. Fuente: </a:t>
            </a:r>
            <a:r>
              <a:rPr dirty="0" sz="1000" spc="30">
                <a:latin typeface="Tahoma"/>
                <a:cs typeface="Tahoma"/>
              </a:rPr>
              <a:t>Centro </a:t>
            </a:r>
            <a:r>
              <a:rPr dirty="0" sz="1000" spc="25">
                <a:latin typeface="Tahoma"/>
                <a:cs typeface="Tahoma"/>
              </a:rPr>
              <a:t>Europeo </a:t>
            </a:r>
            <a:r>
              <a:rPr dirty="0" sz="1000" spc="30">
                <a:latin typeface="Tahoma"/>
                <a:cs typeface="Tahoma"/>
              </a:rPr>
              <a:t>de </a:t>
            </a:r>
            <a:r>
              <a:rPr dirty="0" sz="1000" spc="370">
                <a:latin typeface="Tahoma"/>
                <a:cs typeface="Tahoma"/>
              </a:rPr>
              <a:t> </a:t>
            </a:r>
            <a:r>
              <a:rPr dirty="0" sz="1000" spc="5">
                <a:latin typeface="Tahoma"/>
                <a:cs typeface="Tahoma"/>
              </a:rPr>
              <a:t>Previsiones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25">
                <a:latin typeface="Tahoma"/>
                <a:cs typeface="Tahoma"/>
              </a:rPr>
              <a:t>Meteorológicas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20">
                <a:latin typeface="Tahoma"/>
                <a:cs typeface="Tahoma"/>
              </a:rPr>
              <a:t>de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25">
                <a:latin typeface="Tahoma"/>
                <a:cs typeface="Tahoma"/>
              </a:rPr>
              <a:t>mediano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25">
                <a:latin typeface="Tahoma"/>
                <a:cs typeface="Tahoma"/>
              </a:rPr>
              <a:t>plazo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(ECMWF)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15">
                <a:latin typeface="Tahoma"/>
                <a:cs typeface="Tahoma"/>
              </a:rPr>
              <a:t>actualizado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a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30">
                <a:latin typeface="Tahoma"/>
                <a:cs typeface="Tahoma"/>
              </a:rPr>
              <a:t>mes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abril</a:t>
            </a:r>
            <a:endParaRPr sz="1000">
              <a:latin typeface="Tahoma"/>
              <a:cs typeface="Tahom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954024" y="3814572"/>
          <a:ext cx="5866130" cy="12058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1940"/>
                <a:gridCol w="2971800"/>
                <a:gridCol w="1164589"/>
                <a:gridCol w="1164589"/>
                <a:gridCol w="283845"/>
              </a:tblGrid>
              <a:tr h="402336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3">
                  <a:txBody>
                    <a:bodyPr/>
                    <a:lstStyle/>
                    <a:p>
                      <a:pPr marL="1228090">
                        <a:lnSpc>
                          <a:spcPct val="100000"/>
                        </a:lnSpc>
                        <a:spcBef>
                          <a:spcPts val="25"/>
                        </a:spcBef>
                        <a:tabLst>
                          <a:tab pos="3255010" algn="l"/>
                          <a:tab pos="4391660" algn="l"/>
                        </a:tabLst>
                      </a:pPr>
                      <a:r>
                        <a:rPr dirty="0" sz="11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Sistema	</a:t>
                      </a:r>
                      <a:r>
                        <a:rPr dirty="0" sz="1100" spc="7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Cantidad	</a:t>
                      </a:r>
                      <a:r>
                        <a:rPr dirty="0" sz="11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Promedio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119120">
                        <a:lnSpc>
                          <a:spcPct val="100000"/>
                        </a:lnSpc>
                        <a:spcBef>
                          <a:spcPts val="195"/>
                        </a:spcBef>
                        <a:tabLst>
                          <a:tab pos="4260850" algn="l"/>
                        </a:tabLst>
                      </a:pPr>
                      <a:r>
                        <a:rPr dirty="0" sz="11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pronosticada	</a:t>
                      </a:r>
                      <a:r>
                        <a:rPr dirty="0" sz="11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climatológico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175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5B9AD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19659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265"/>
                        </a:lnSpc>
                      </a:pPr>
                      <a:r>
                        <a:rPr dirty="0" sz="1100" spc="60">
                          <a:latin typeface="Calibri"/>
                          <a:cs typeface="Calibri"/>
                        </a:rPr>
                        <a:t>Tormentas</a:t>
                      </a:r>
                      <a:r>
                        <a:rPr dirty="0" sz="1100" spc="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45">
                          <a:latin typeface="Calibri"/>
                          <a:cs typeface="Calibri"/>
                        </a:rPr>
                        <a:t>tropicales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algn="r" marR="497840">
                        <a:lnSpc>
                          <a:spcPts val="1265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1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marL="505459">
                        <a:lnSpc>
                          <a:spcPts val="1265"/>
                        </a:lnSpc>
                      </a:pPr>
                      <a:r>
                        <a:rPr dirty="0" sz="1100" spc="40">
                          <a:latin typeface="Calibri"/>
                          <a:cs typeface="Calibri"/>
                        </a:rPr>
                        <a:t>10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19812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290"/>
                        </a:lnSpc>
                      </a:pPr>
                      <a:r>
                        <a:rPr dirty="0" sz="1100" spc="70">
                          <a:latin typeface="Calibri"/>
                          <a:cs typeface="Calibri"/>
                        </a:rPr>
                        <a:t>Huracanes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537845">
                        <a:lnSpc>
                          <a:spcPts val="129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2290">
                        <a:lnSpc>
                          <a:spcPts val="129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199644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290"/>
                        </a:lnSpc>
                      </a:pPr>
                      <a:r>
                        <a:rPr dirty="0" sz="1100" spc="70">
                          <a:latin typeface="Calibri"/>
                          <a:cs typeface="Calibri"/>
                        </a:rPr>
                        <a:t>Huracanes </a:t>
                      </a:r>
                      <a:r>
                        <a:rPr dirty="0" sz="1100" spc="60">
                          <a:latin typeface="Calibri"/>
                          <a:cs typeface="Calibri"/>
                        </a:rPr>
                        <a:t>mayores </a:t>
                      </a:r>
                      <a:r>
                        <a:rPr dirty="0" sz="1100" spc="55">
                          <a:latin typeface="Calibri"/>
                          <a:cs typeface="Calibri"/>
                        </a:rPr>
                        <a:t>(Categoría </a:t>
                      </a:r>
                      <a:r>
                        <a:rPr dirty="0" sz="1100" spc="30">
                          <a:latin typeface="Calibri"/>
                          <a:cs typeface="Calibri"/>
                        </a:rPr>
                        <a:t>3, </a:t>
                      </a:r>
                      <a:r>
                        <a:rPr dirty="0" sz="1100" spc="100">
                          <a:latin typeface="Calibri"/>
                          <a:cs typeface="Calibri"/>
                        </a:rPr>
                        <a:t>4 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y</a:t>
                      </a:r>
                      <a:r>
                        <a:rPr dirty="0" sz="1100" spc="-1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20">
                          <a:latin typeface="Calibri"/>
                          <a:cs typeface="Calibri"/>
                        </a:rPr>
                        <a:t>5)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algn="r" marR="535305">
                        <a:lnSpc>
                          <a:spcPts val="129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marL="539115">
                        <a:lnSpc>
                          <a:spcPts val="129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202691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290"/>
                        </a:lnSpc>
                      </a:pPr>
                      <a:r>
                        <a:rPr dirty="0" sz="1100" spc="85">
                          <a:latin typeface="Calibri"/>
                          <a:cs typeface="Calibri"/>
                        </a:rPr>
                        <a:t>Número </a:t>
                      </a:r>
                      <a:r>
                        <a:rPr dirty="0" sz="1100" spc="35">
                          <a:latin typeface="Calibri"/>
                          <a:cs typeface="Calibri"/>
                        </a:rPr>
                        <a:t>total </a:t>
                      </a:r>
                      <a:r>
                        <a:rPr dirty="0" sz="1100" spc="65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100" spc="60">
                          <a:latin typeface="Calibri"/>
                          <a:cs typeface="Calibri"/>
                        </a:rPr>
                        <a:t>tormentas </a:t>
                      </a:r>
                      <a:r>
                        <a:rPr dirty="0" sz="1100" spc="120">
                          <a:latin typeface="Calibri"/>
                          <a:cs typeface="Calibri"/>
                        </a:rPr>
                        <a:t>con</a:t>
                      </a:r>
                      <a:r>
                        <a:rPr dirty="0" sz="1100" spc="1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75">
                          <a:latin typeface="Calibri"/>
                          <a:cs typeface="Calibri"/>
                        </a:rPr>
                        <a:t>nombre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508000">
                        <a:lnSpc>
                          <a:spcPts val="129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1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507365">
                        <a:lnSpc>
                          <a:spcPts val="1290"/>
                        </a:lnSpc>
                      </a:pPr>
                      <a:r>
                        <a:rPr dirty="0" sz="1100" spc="5">
                          <a:latin typeface="Calibri"/>
                          <a:cs typeface="Calibri"/>
                        </a:rPr>
                        <a:t>15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959612" y="5586765"/>
            <a:ext cx="5848985" cy="6432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sng" sz="1200" spc="20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Cuenca del </a:t>
            </a:r>
            <a:r>
              <a:rPr dirty="0" u="sng" sz="1200" spc="25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Atlántico </a:t>
            </a:r>
            <a:r>
              <a:rPr dirty="0" u="sng" sz="1200" spc="-5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y </a:t>
            </a:r>
            <a:r>
              <a:rPr dirty="0" u="sng" sz="1200" spc="40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Golfo </a:t>
            </a:r>
            <a:r>
              <a:rPr dirty="0" u="sng" sz="1200" spc="30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de</a:t>
            </a:r>
            <a:r>
              <a:rPr dirty="0" u="sng" sz="1200" spc="-95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200" spc="30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México:</a:t>
            </a:r>
            <a:r>
              <a:rPr dirty="0" u="sng" sz="1200" spc="80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030"/>
              </a:spcBef>
            </a:pPr>
            <a:r>
              <a:rPr dirty="0" sz="1000">
                <a:latin typeface="Tahoma"/>
                <a:cs typeface="Tahoma"/>
              </a:rPr>
              <a:t>Tabla </a:t>
            </a:r>
            <a:r>
              <a:rPr dirty="0" sz="1000" spc="-35">
                <a:latin typeface="Tahoma"/>
                <a:cs typeface="Tahoma"/>
              </a:rPr>
              <a:t>3. </a:t>
            </a:r>
            <a:r>
              <a:rPr dirty="0" sz="1000" spc="30">
                <a:latin typeface="Tahoma"/>
                <a:cs typeface="Tahoma"/>
              </a:rPr>
              <a:t>Pronóstico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15">
                <a:latin typeface="Tahoma"/>
                <a:cs typeface="Tahoma"/>
              </a:rPr>
              <a:t>huracanes </a:t>
            </a:r>
            <a:r>
              <a:rPr dirty="0" sz="1000" spc="30">
                <a:latin typeface="Tahoma"/>
                <a:cs typeface="Tahoma"/>
              </a:rPr>
              <a:t>2024 </a:t>
            </a:r>
            <a:r>
              <a:rPr dirty="0" sz="1000" spc="35">
                <a:latin typeface="Tahoma"/>
                <a:cs typeface="Tahoma"/>
              </a:rPr>
              <a:t>cuenca </a:t>
            </a:r>
            <a:r>
              <a:rPr dirty="0" sz="1000" spc="15">
                <a:latin typeface="Tahoma"/>
                <a:cs typeface="Tahoma"/>
              </a:rPr>
              <a:t>del </a:t>
            </a:r>
            <a:r>
              <a:rPr dirty="0" sz="1000" spc="5">
                <a:latin typeface="Tahoma"/>
                <a:cs typeface="Tahoma"/>
              </a:rPr>
              <a:t>Atlántico. </a:t>
            </a:r>
            <a:r>
              <a:rPr dirty="0" sz="1000">
                <a:latin typeface="Tahoma"/>
                <a:cs typeface="Tahoma"/>
              </a:rPr>
              <a:t>Fuente: </a:t>
            </a:r>
            <a:r>
              <a:rPr dirty="0" sz="1000" spc="15">
                <a:latin typeface="Tahoma"/>
                <a:cs typeface="Tahoma"/>
              </a:rPr>
              <a:t>Departamento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25">
                <a:latin typeface="Tahoma"/>
                <a:cs typeface="Tahoma"/>
              </a:rPr>
              <a:t>Ciencias  </a:t>
            </a:r>
            <a:r>
              <a:rPr dirty="0" sz="1000" spc="10">
                <a:latin typeface="Tahoma"/>
                <a:cs typeface="Tahoma"/>
              </a:rPr>
              <a:t>Atmosféricas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25">
                <a:latin typeface="Tahoma"/>
                <a:cs typeface="Tahoma"/>
              </a:rPr>
              <a:t>de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la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5">
                <a:latin typeface="Tahoma"/>
                <a:cs typeface="Tahoma"/>
              </a:rPr>
              <a:t>Universidad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20">
                <a:latin typeface="Tahoma"/>
                <a:cs typeface="Tahoma"/>
              </a:rPr>
              <a:t>de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30">
                <a:latin typeface="Tahoma"/>
                <a:cs typeface="Tahoma"/>
              </a:rPr>
              <a:t>Colorado,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EE.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20">
                <a:latin typeface="Tahoma"/>
                <a:cs typeface="Tahoma"/>
              </a:rPr>
              <a:t>UU.</a:t>
            </a:r>
            <a:endParaRPr sz="1000">
              <a:latin typeface="Tahoma"/>
              <a:cs typeface="Tahoma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954024" y="6236207"/>
          <a:ext cx="5866130" cy="12058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1940"/>
                <a:gridCol w="2971800"/>
                <a:gridCol w="1164589"/>
                <a:gridCol w="1164589"/>
                <a:gridCol w="283845"/>
              </a:tblGrid>
              <a:tr h="403860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3">
                  <a:txBody>
                    <a:bodyPr/>
                    <a:lstStyle/>
                    <a:p>
                      <a:pPr marL="1228090">
                        <a:lnSpc>
                          <a:spcPct val="100000"/>
                        </a:lnSpc>
                        <a:spcBef>
                          <a:spcPts val="25"/>
                        </a:spcBef>
                        <a:tabLst>
                          <a:tab pos="3255010" algn="l"/>
                          <a:tab pos="4391660" algn="l"/>
                        </a:tabLst>
                      </a:pPr>
                      <a:r>
                        <a:rPr dirty="0" sz="11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Sistema	</a:t>
                      </a:r>
                      <a:r>
                        <a:rPr dirty="0" sz="1100" spc="7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Cantidad	</a:t>
                      </a:r>
                      <a:r>
                        <a:rPr dirty="0" sz="11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Promedio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119120">
                        <a:lnSpc>
                          <a:spcPct val="100000"/>
                        </a:lnSpc>
                        <a:spcBef>
                          <a:spcPts val="204"/>
                        </a:spcBef>
                        <a:tabLst>
                          <a:tab pos="4260850" algn="l"/>
                        </a:tabLst>
                      </a:pPr>
                      <a:r>
                        <a:rPr dirty="0" sz="11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pronosticada	</a:t>
                      </a:r>
                      <a:r>
                        <a:rPr dirty="0" sz="11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climatológico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175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5B9AD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195071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265"/>
                        </a:lnSpc>
                      </a:pPr>
                      <a:r>
                        <a:rPr dirty="0" sz="1100" spc="60">
                          <a:latin typeface="Calibri"/>
                          <a:cs typeface="Calibri"/>
                        </a:rPr>
                        <a:t>Tormentas</a:t>
                      </a:r>
                      <a:r>
                        <a:rPr dirty="0" sz="1100" spc="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45">
                          <a:latin typeface="Calibri"/>
                          <a:cs typeface="Calibri"/>
                        </a:rPr>
                        <a:t>tropicales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marL="508634">
                        <a:lnSpc>
                          <a:spcPts val="1265"/>
                        </a:lnSpc>
                      </a:pPr>
                      <a:r>
                        <a:rPr dirty="0" sz="1100" spc="10">
                          <a:latin typeface="Calibri"/>
                          <a:cs typeface="Calibri"/>
                        </a:rPr>
                        <a:t>12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marL="505459">
                        <a:lnSpc>
                          <a:spcPts val="1265"/>
                        </a:lnSpc>
                      </a:pPr>
                      <a:r>
                        <a:rPr dirty="0" sz="1100" spc="40">
                          <a:latin typeface="Calibri"/>
                          <a:cs typeface="Calibri"/>
                        </a:rPr>
                        <a:t>10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199644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290"/>
                        </a:lnSpc>
                      </a:pPr>
                      <a:r>
                        <a:rPr dirty="0" sz="1100" spc="70">
                          <a:latin typeface="Calibri"/>
                          <a:cs typeface="Calibri"/>
                        </a:rPr>
                        <a:t>Huracanes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6255">
                        <a:lnSpc>
                          <a:spcPts val="1290"/>
                        </a:lnSpc>
                      </a:pPr>
                      <a:r>
                        <a:rPr dirty="0" sz="1100" spc="-45">
                          <a:latin typeface="Calibri"/>
                          <a:cs typeface="Calibri"/>
                        </a:rPr>
                        <a:t>11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0">
                        <a:lnSpc>
                          <a:spcPts val="129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198119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290"/>
                        </a:lnSpc>
                      </a:pPr>
                      <a:r>
                        <a:rPr dirty="0" sz="1100" spc="70">
                          <a:latin typeface="Calibri"/>
                          <a:cs typeface="Calibri"/>
                        </a:rPr>
                        <a:t>Huracanes </a:t>
                      </a:r>
                      <a:r>
                        <a:rPr dirty="0" sz="1100" spc="60">
                          <a:latin typeface="Calibri"/>
                          <a:cs typeface="Calibri"/>
                        </a:rPr>
                        <a:t>mayores </a:t>
                      </a:r>
                      <a:r>
                        <a:rPr dirty="0" sz="1100" spc="55">
                          <a:latin typeface="Calibri"/>
                          <a:cs typeface="Calibri"/>
                        </a:rPr>
                        <a:t>(Categoría </a:t>
                      </a:r>
                      <a:r>
                        <a:rPr dirty="0" sz="1100" spc="30">
                          <a:latin typeface="Calibri"/>
                          <a:cs typeface="Calibri"/>
                        </a:rPr>
                        <a:t>3, </a:t>
                      </a:r>
                      <a:r>
                        <a:rPr dirty="0" sz="1100" spc="100">
                          <a:latin typeface="Calibri"/>
                          <a:cs typeface="Calibri"/>
                        </a:rPr>
                        <a:t>4 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y</a:t>
                      </a:r>
                      <a:r>
                        <a:rPr dirty="0" sz="1100" spc="-1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20">
                          <a:latin typeface="Calibri"/>
                          <a:cs typeface="Calibri"/>
                        </a:rPr>
                        <a:t>5)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marL="542290">
                        <a:lnSpc>
                          <a:spcPts val="129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marL="542290">
                        <a:lnSpc>
                          <a:spcPts val="129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202692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300"/>
                        </a:lnSpc>
                      </a:pPr>
                      <a:r>
                        <a:rPr dirty="0" sz="1100" spc="85">
                          <a:latin typeface="Calibri"/>
                          <a:cs typeface="Calibri"/>
                        </a:rPr>
                        <a:t>Número </a:t>
                      </a:r>
                      <a:r>
                        <a:rPr dirty="0" sz="1100" spc="35">
                          <a:latin typeface="Calibri"/>
                          <a:cs typeface="Calibri"/>
                        </a:rPr>
                        <a:t>total </a:t>
                      </a:r>
                      <a:r>
                        <a:rPr dirty="0" sz="1100" spc="65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100" spc="60">
                          <a:latin typeface="Calibri"/>
                          <a:cs typeface="Calibri"/>
                        </a:rPr>
                        <a:t>tormentas </a:t>
                      </a:r>
                      <a:r>
                        <a:rPr dirty="0" sz="1100" spc="120">
                          <a:latin typeface="Calibri"/>
                          <a:cs typeface="Calibri"/>
                        </a:rPr>
                        <a:t>con</a:t>
                      </a:r>
                      <a:r>
                        <a:rPr dirty="0" sz="1100" spc="1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75">
                          <a:latin typeface="Calibri"/>
                          <a:cs typeface="Calibri"/>
                        </a:rPr>
                        <a:t>nombre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499745">
                        <a:lnSpc>
                          <a:spcPts val="1300"/>
                        </a:lnSpc>
                      </a:pPr>
                      <a:r>
                        <a:rPr dirty="0" sz="1100" spc="60">
                          <a:latin typeface="Calibri"/>
                          <a:cs typeface="Calibri"/>
                        </a:rPr>
                        <a:t>23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504190">
                        <a:lnSpc>
                          <a:spcPts val="1300"/>
                        </a:lnSpc>
                      </a:pPr>
                      <a:r>
                        <a:rPr dirty="0" sz="1100" spc="25">
                          <a:latin typeface="Calibri"/>
                          <a:cs typeface="Calibri"/>
                        </a:rPr>
                        <a:t>14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1015" y="9061412"/>
            <a:ext cx="15240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17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56311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59612" y="885369"/>
            <a:ext cx="4481195" cy="2997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800" spc="35" i="1">
                <a:latin typeface="Trebuchet MS"/>
                <a:cs typeface="Trebuchet MS"/>
              </a:rPr>
              <a:t>Perspectivas</a:t>
            </a:r>
            <a:r>
              <a:rPr dirty="0" sz="1800" spc="-105" i="1">
                <a:latin typeface="Trebuchet MS"/>
                <a:cs typeface="Trebuchet MS"/>
              </a:rPr>
              <a:t> </a:t>
            </a:r>
            <a:r>
              <a:rPr dirty="0" sz="1800" spc="55" i="1">
                <a:latin typeface="Trebuchet MS"/>
                <a:cs typeface="Trebuchet MS"/>
              </a:rPr>
              <a:t>periodo</a:t>
            </a:r>
            <a:r>
              <a:rPr dirty="0" sz="1800" spc="-114" i="1">
                <a:latin typeface="Trebuchet MS"/>
                <a:cs typeface="Trebuchet MS"/>
              </a:rPr>
              <a:t> </a:t>
            </a:r>
            <a:r>
              <a:rPr dirty="0" sz="1800" spc="90" i="1">
                <a:latin typeface="Trebuchet MS"/>
                <a:cs typeface="Trebuchet MS"/>
              </a:rPr>
              <a:t>mayo</a:t>
            </a:r>
            <a:r>
              <a:rPr dirty="0" sz="1800" spc="-125" i="1">
                <a:latin typeface="Trebuchet MS"/>
                <a:cs typeface="Trebuchet MS"/>
              </a:rPr>
              <a:t> </a:t>
            </a:r>
            <a:r>
              <a:rPr dirty="0" sz="1800" spc="10" i="1">
                <a:latin typeface="Trebuchet MS"/>
                <a:cs typeface="Trebuchet MS"/>
              </a:rPr>
              <a:t>a</a:t>
            </a:r>
            <a:r>
              <a:rPr dirty="0" sz="1800" spc="-90" i="1">
                <a:latin typeface="Trebuchet MS"/>
                <a:cs typeface="Trebuchet MS"/>
              </a:rPr>
              <a:t> </a:t>
            </a:r>
            <a:r>
              <a:rPr dirty="0" sz="1800" spc="80" i="1">
                <a:latin typeface="Trebuchet MS"/>
                <a:cs typeface="Trebuchet MS"/>
              </a:rPr>
              <a:t>agosto</a:t>
            </a:r>
            <a:r>
              <a:rPr dirty="0" sz="1800" spc="-125" i="1">
                <a:latin typeface="Trebuchet MS"/>
                <a:cs typeface="Trebuchet MS"/>
              </a:rPr>
              <a:t> </a:t>
            </a:r>
            <a:r>
              <a:rPr dirty="0" sz="1800" spc="140" i="1">
                <a:latin typeface="Trebuchet MS"/>
                <a:cs typeface="Trebuchet MS"/>
              </a:rPr>
              <a:t>2024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9612" y="1488997"/>
            <a:ext cx="5852795" cy="7018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715">
              <a:lnSpc>
                <a:spcPct val="114500"/>
              </a:lnSpc>
              <a:spcBef>
                <a:spcPts val="100"/>
              </a:spcBef>
            </a:pPr>
            <a:r>
              <a:rPr dirty="0" sz="1100" spc="55">
                <a:latin typeface="Calibri"/>
                <a:cs typeface="Calibri"/>
              </a:rPr>
              <a:t>El </a:t>
            </a:r>
            <a:r>
              <a:rPr dirty="0" sz="1100" spc="40">
                <a:latin typeface="Calibri"/>
                <a:cs typeface="Calibri"/>
              </a:rPr>
              <a:t>Área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80">
                <a:latin typeface="Calibri"/>
                <a:cs typeface="Calibri"/>
              </a:rPr>
              <a:t>Clima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60">
                <a:latin typeface="Calibri"/>
                <a:cs typeface="Calibri"/>
              </a:rPr>
              <a:t>Agrometeorología </a:t>
            </a:r>
            <a:r>
              <a:rPr dirty="0" sz="1100" spc="85">
                <a:latin typeface="Calibri"/>
                <a:cs typeface="Calibri"/>
              </a:rPr>
              <a:t>(CCA) </a:t>
            </a:r>
            <a:r>
              <a:rPr dirty="0" sz="1100" spc="35">
                <a:latin typeface="Calibri"/>
                <a:cs typeface="Calibri"/>
              </a:rPr>
              <a:t>utiliza </a:t>
            </a:r>
            <a:r>
              <a:rPr dirty="0" sz="1100" spc="30">
                <a:latin typeface="Calibri"/>
                <a:cs typeface="Calibri"/>
              </a:rPr>
              <a:t>tres</a:t>
            </a:r>
            <a:r>
              <a:rPr dirty="0" sz="1100" spc="305">
                <a:latin typeface="Calibri"/>
                <a:cs typeface="Calibri"/>
              </a:rPr>
              <a:t> </a:t>
            </a:r>
            <a:r>
              <a:rPr dirty="0" sz="1100" spc="70">
                <a:latin typeface="Calibri"/>
                <a:cs typeface="Calibri"/>
              </a:rPr>
              <a:t>métodos </a:t>
            </a:r>
            <a:r>
              <a:rPr dirty="0" sz="1100" spc="40">
                <a:latin typeface="Calibri"/>
                <a:cs typeface="Calibri"/>
              </a:rPr>
              <a:t>para </a:t>
            </a:r>
            <a:r>
              <a:rPr dirty="0" sz="1100" spc="55">
                <a:latin typeface="Calibri"/>
                <a:cs typeface="Calibri"/>
              </a:rPr>
              <a:t>producir </a:t>
            </a:r>
            <a:r>
              <a:rPr dirty="0" sz="1100" spc="30">
                <a:latin typeface="Calibri"/>
                <a:cs typeface="Calibri"/>
              </a:rPr>
              <a:t>las  </a:t>
            </a:r>
            <a:r>
              <a:rPr dirty="0" sz="1100" spc="50">
                <a:latin typeface="Calibri"/>
                <a:cs typeface="Calibri"/>
              </a:rPr>
              <a:t>perspectivas </a:t>
            </a:r>
            <a:r>
              <a:rPr dirty="0" sz="1100" spc="45">
                <a:latin typeface="Calibri"/>
                <a:cs typeface="Calibri"/>
              </a:rPr>
              <a:t>del </a:t>
            </a:r>
            <a:r>
              <a:rPr dirty="0" sz="1100" spc="60">
                <a:latin typeface="Calibri"/>
                <a:cs typeface="Calibri"/>
              </a:rPr>
              <a:t>clima: </a:t>
            </a:r>
            <a:r>
              <a:rPr dirty="0" sz="1100" spc="55">
                <a:latin typeface="Calibri"/>
                <a:cs typeface="Calibri"/>
              </a:rPr>
              <a:t>los </a:t>
            </a:r>
            <a:r>
              <a:rPr dirty="0" sz="1100" spc="65">
                <a:latin typeface="Calibri"/>
                <a:cs typeface="Calibri"/>
              </a:rPr>
              <a:t>Años </a:t>
            </a:r>
            <a:r>
              <a:rPr dirty="0" sz="1100" spc="70">
                <a:latin typeface="Calibri"/>
                <a:cs typeface="Calibri"/>
              </a:rPr>
              <a:t>Análogos </a:t>
            </a:r>
            <a:r>
              <a:rPr dirty="0" sz="1100" spc="10">
                <a:latin typeface="Calibri"/>
                <a:cs typeface="Calibri"/>
              </a:rPr>
              <a:t>(AA),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50">
                <a:latin typeface="Calibri"/>
                <a:cs typeface="Calibri"/>
              </a:rPr>
              <a:t>Herramienta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40">
                <a:latin typeface="Calibri"/>
                <a:cs typeface="Calibri"/>
              </a:rPr>
              <a:t>Predictibilidad del </a:t>
            </a:r>
            <a:r>
              <a:rPr dirty="0" sz="1100" spc="80">
                <a:latin typeface="Calibri"/>
                <a:cs typeface="Calibri"/>
              </a:rPr>
              <a:t>Clima  </a:t>
            </a:r>
            <a:r>
              <a:rPr dirty="0" sz="1100" spc="75">
                <a:latin typeface="Calibri"/>
                <a:cs typeface="Calibri"/>
              </a:rPr>
              <a:t>(CPT, </a:t>
            </a:r>
            <a:r>
              <a:rPr dirty="0" sz="1100" spc="60">
                <a:latin typeface="Calibri"/>
                <a:cs typeface="Calibri"/>
              </a:rPr>
              <a:t>por su </a:t>
            </a:r>
            <a:r>
              <a:rPr dirty="0" sz="1100" spc="45">
                <a:latin typeface="Calibri"/>
                <a:cs typeface="Calibri"/>
              </a:rPr>
              <a:t>sigla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inglés)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40">
                <a:latin typeface="Calibri"/>
                <a:cs typeface="Calibri"/>
              </a:rPr>
              <a:t>las salidas </a:t>
            </a:r>
            <a:r>
              <a:rPr dirty="0" sz="1100" spc="50">
                <a:latin typeface="Calibri"/>
                <a:cs typeface="Calibri"/>
              </a:rPr>
              <a:t>del </a:t>
            </a:r>
            <a:r>
              <a:rPr dirty="0" sz="1100" spc="75">
                <a:latin typeface="Calibri"/>
                <a:cs typeface="Calibri"/>
              </a:rPr>
              <a:t>modelo </a:t>
            </a:r>
            <a:r>
              <a:rPr dirty="0" sz="1100" spc="70">
                <a:latin typeface="Calibri"/>
                <a:cs typeface="Calibri"/>
              </a:rPr>
              <a:t>numérico </a:t>
            </a:r>
            <a:r>
              <a:rPr dirty="0" sz="1100" spc="85">
                <a:latin typeface="Calibri"/>
                <a:cs typeface="Calibri"/>
              </a:rPr>
              <a:t>WRF-Clima </a:t>
            </a:r>
            <a:r>
              <a:rPr dirty="0" sz="1100" spc="40">
                <a:latin typeface="Calibri"/>
                <a:cs typeface="Calibri"/>
              </a:rPr>
              <a:t>para </a:t>
            </a:r>
            <a:r>
              <a:rPr dirty="0" sz="1100" spc="55">
                <a:latin typeface="Calibri"/>
                <a:cs typeface="Calibri"/>
              </a:rPr>
              <a:t>El</a:t>
            </a:r>
            <a:r>
              <a:rPr dirty="0" sz="1100" spc="-75">
                <a:latin typeface="Calibri"/>
                <a:cs typeface="Calibri"/>
              </a:rPr>
              <a:t> </a:t>
            </a:r>
            <a:r>
              <a:rPr dirty="0" sz="1100" spc="40">
                <a:latin typeface="Calibri"/>
                <a:cs typeface="Calibri"/>
              </a:rPr>
              <a:t>Salvador.</a:t>
            </a:r>
            <a:endParaRPr sz="1100">
              <a:latin typeface="Calibri"/>
              <a:cs typeface="Calibri"/>
            </a:endParaRPr>
          </a:p>
          <a:p>
            <a:pPr algn="just" marL="12700" marR="6350">
              <a:lnSpc>
                <a:spcPct val="114500"/>
              </a:lnSpc>
              <a:spcBef>
                <a:spcPts val="815"/>
              </a:spcBef>
            </a:pPr>
            <a:r>
              <a:rPr dirty="0" sz="1100" spc="45">
                <a:latin typeface="Calibri"/>
                <a:cs typeface="Calibri"/>
              </a:rPr>
              <a:t>Para </a:t>
            </a:r>
            <a:r>
              <a:rPr dirty="0" sz="1100" spc="40">
                <a:latin typeface="Calibri"/>
                <a:cs typeface="Calibri"/>
              </a:rPr>
              <a:t>este </a:t>
            </a:r>
            <a:r>
              <a:rPr dirty="0" sz="1100" spc="50">
                <a:latin typeface="Calibri"/>
                <a:cs typeface="Calibri"/>
              </a:rPr>
              <a:t>periodo,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65">
                <a:latin typeface="Calibri"/>
                <a:cs typeface="Calibri"/>
              </a:rPr>
              <a:t>pronósticos </a:t>
            </a:r>
            <a:r>
              <a:rPr dirty="0" sz="1100" spc="55">
                <a:latin typeface="Calibri"/>
                <a:cs typeface="Calibri"/>
              </a:rPr>
              <a:t>por </a:t>
            </a:r>
            <a:r>
              <a:rPr dirty="0" sz="1100" spc="75">
                <a:latin typeface="Calibri"/>
                <a:cs typeface="Calibri"/>
              </a:rPr>
              <a:t>mes </a:t>
            </a:r>
            <a:r>
              <a:rPr dirty="0" sz="1100" spc="50">
                <a:latin typeface="Calibri"/>
                <a:cs typeface="Calibri"/>
              </a:rPr>
              <a:t>y estacional </a:t>
            </a:r>
            <a:r>
              <a:rPr dirty="0" sz="1100" spc="25">
                <a:latin typeface="Calibri"/>
                <a:cs typeface="Calibri"/>
              </a:rPr>
              <a:t>(trimestre </a:t>
            </a:r>
            <a:r>
              <a:rPr dirty="0" sz="1100" spc="55">
                <a:latin typeface="Calibri"/>
                <a:cs typeface="Calibri"/>
              </a:rPr>
              <a:t>mayo-julio), </a:t>
            </a:r>
            <a:r>
              <a:rPr dirty="0" sz="1100" spc="40">
                <a:latin typeface="Calibri"/>
                <a:cs typeface="Calibri"/>
              </a:rPr>
              <a:t>utilizan </a:t>
            </a:r>
            <a:r>
              <a:rPr dirty="0" sz="1100" spc="25">
                <a:latin typeface="Calibri"/>
                <a:cs typeface="Calibri"/>
              </a:rPr>
              <a:t>la  </a:t>
            </a:r>
            <a:r>
              <a:rPr dirty="0" sz="1100" spc="35">
                <a:latin typeface="Calibri"/>
                <a:cs typeface="Calibri"/>
              </a:rPr>
              <a:t>serie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60">
                <a:latin typeface="Calibri"/>
                <a:cs typeface="Calibri"/>
              </a:rPr>
              <a:t>local de </a:t>
            </a:r>
            <a:r>
              <a:rPr dirty="0" sz="1100" spc="35">
                <a:latin typeface="Calibri"/>
                <a:cs typeface="Calibri"/>
              </a:rPr>
              <a:t>las </a:t>
            </a:r>
            <a:r>
              <a:rPr dirty="0" sz="1100" spc="60">
                <a:latin typeface="Calibri"/>
                <a:cs typeface="Calibri"/>
              </a:rPr>
              <a:t>25 estaciones climatológicas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35">
                <a:latin typeface="Calibri"/>
                <a:cs typeface="Calibri"/>
              </a:rPr>
              <a:t>las </a:t>
            </a:r>
            <a:r>
              <a:rPr dirty="0" sz="1100" spc="45">
                <a:latin typeface="Calibri"/>
                <a:cs typeface="Calibri"/>
              </a:rPr>
              <a:t>temperaturas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60">
                <a:latin typeface="Calibri"/>
                <a:cs typeface="Calibri"/>
              </a:rPr>
              <a:t>dichas  </a:t>
            </a:r>
            <a:r>
              <a:rPr dirty="0" sz="1100" spc="55">
                <a:latin typeface="Calibri"/>
                <a:cs typeface="Calibri"/>
              </a:rPr>
              <a:t>estaciones </a:t>
            </a:r>
            <a:r>
              <a:rPr dirty="0" sz="1100" spc="100">
                <a:latin typeface="Calibri"/>
                <a:cs typeface="Calibri"/>
              </a:rPr>
              <a:t>con </a:t>
            </a:r>
            <a:r>
              <a:rPr dirty="0" sz="1100" spc="60">
                <a:latin typeface="Calibri"/>
                <a:cs typeface="Calibri"/>
              </a:rPr>
              <a:t>una </a:t>
            </a:r>
            <a:r>
              <a:rPr dirty="0" sz="1100" spc="35">
                <a:latin typeface="Calibri"/>
                <a:cs typeface="Calibri"/>
              </a:rPr>
              <a:t>serie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60">
                <a:latin typeface="Calibri"/>
                <a:cs typeface="Calibri"/>
              </a:rPr>
              <a:t>tiempo</a:t>
            </a:r>
            <a:r>
              <a:rPr dirty="0" sz="1100" spc="-55">
                <a:latin typeface="Calibri"/>
                <a:cs typeface="Calibri"/>
              </a:rPr>
              <a:t> </a:t>
            </a:r>
            <a:r>
              <a:rPr dirty="0" sz="1100" spc="45">
                <a:latin typeface="Calibri"/>
                <a:cs typeface="Calibri"/>
              </a:rPr>
              <a:t>histórico.</a:t>
            </a:r>
            <a:endParaRPr sz="1100">
              <a:latin typeface="Calibri"/>
              <a:cs typeface="Calibri"/>
            </a:endParaRPr>
          </a:p>
          <a:p>
            <a:pPr algn="just" marL="12700" marR="5715">
              <a:lnSpc>
                <a:spcPct val="114500"/>
              </a:lnSpc>
              <a:spcBef>
                <a:spcPts val="815"/>
              </a:spcBef>
            </a:pPr>
            <a:r>
              <a:rPr dirty="0" sz="1100" spc="85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85">
                <a:latin typeface="Calibri"/>
                <a:cs typeface="Calibri"/>
              </a:rPr>
              <a:t>caso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5">
                <a:latin typeface="Calibri"/>
                <a:cs typeface="Calibri"/>
              </a:rPr>
              <a:t>AA </a:t>
            </a:r>
            <a:r>
              <a:rPr dirty="0" sz="1100" spc="65">
                <a:latin typeface="Calibri"/>
                <a:cs typeface="Calibri"/>
              </a:rPr>
              <a:t>calculados </a:t>
            </a:r>
            <a:r>
              <a:rPr dirty="0" sz="1100" spc="60">
                <a:latin typeface="Calibri"/>
                <a:cs typeface="Calibri"/>
              </a:rPr>
              <a:t>en </a:t>
            </a:r>
            <a:r>
              <a:rPr dirty="0" sz="1100" spc="114">
                <a:latin typeface="Calibri"/>
                <a:cs typeface="Calibri"/>
              </a:rPr>
              <a:t>CCA,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65">
                <a:latin typeface="Calibri"/>
                <a:cs typeface="Calibri"/>
              </a:rPr>
              <a:t>seleccionan </a:t>
            </a:r>
            <a:r>
              <a:rPr dirty="0" sz="1100" spc="40">
                <a:latin typeface="Calibri"/>
                <a:cs typeface="Calibri"/>
              </a:rPr>
              <a:t>para este </a:t>
            </a:r>
            <a:r>
              <a:rPr dirty="0" sz="1100" spc="55">
                <a:latin typeface="Calibri"/>
                <a:cs typeface="Calibri"/>
              </a:rPr>
              <a:t>periodo </a:t>
            </a:r>
            <a:r>
              <a:rPr dirty="0" sz="1100" spc="35">
                <a:latin typeface="Calibri"/>
                <a:cs typeface="Calibri"/>
              </a:rPr>
              <a:t>(en </a:t>
            </a:r>
            <a:r>
              <a:rPr dirty="0" sz="1100" spc="60">
                <a:latin typeface="Calibri"/>
                <a:cs typeface="Calibri"/>
              </a:rPr>
              <a:t>orden  </a:t>
            </a:r>
            <a:r>
              <a:rPr dirty="0" sz="1100" spc="70">
                <a:latin typeface="Calibri"/>
                <a:cs typeface="Calibri"/>
              </a:rPr>
              <a:t>cronológico): </a:t>
            </a:r>
            <a:r>
              <a:rPr dirty="0" sz="1100" spc="45">
                <a:latin typeface="Calibri"/>
                <a:cs typeface="Calibri"/>
              </a:rPr>
              <a:t>1998, </a:t>
            </a:r>
            <a:r>
              <a:rPr dirty="0" sz="1100" spc="60">
                <a:latin typeface="Calibri"/>
                <a:cs typeface="Calibri"/>
              </a:rPr>
              <a:t>2007, </a:t>
            </a:r>
            <a:r>
              <a:rPr dirty="0" sz="1100" spc="50">
                <a:latin typeface="Calibri"/>
                <a:cs typeface="Calibri"/>
              </a:rPr>
              <a:t>2010, </a:t>
            </a:r>
            <a:r>
              <a:rPr dirty="0" sz="1100" spc="35">
                <a:latin typeface="Calibri"/>
                <a:cs typeface="Calibri"/>
              </a:rPr>
              <a:t>2013,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 spc="40">
                <a:latin typeface="Calibri"/>
                <a:cs typeface="Calibri"/>
              </a:rPr>
              <a:t>2016.</a:t>
            </a:r>
            <a:endParaRPr sz="1100">
              <a:latin typeface="Calibri"/>
              <a:cs typeface="Calibri"/>
            </a:endParaRPr>
          </a:p>
          <a:p>
            <a:pPr algn="just" marL="12700" marR="5080">
              <a:lnSpc>
                <a:spcPct val="113599"/>
              </a:lnSpc>
              <a:spcBef>
                <a:spcPts val="830"/>
              </a:spcBef>
            </a:pPr>
            <a:r>
              <a:rPr dirty="0" sz="1100" spc="45">
                <a:latin typeface="Calibri"/>
                <a:cs typeface="Calibri"/>
              </a:rPr>
              <a:t>Para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85">
                <a:latin typeface="Calibri"/>
                <a:cs typeface="Calibri"/>
              </a:rPr>
              <a:t>caso </a:t>
            </a:r>
            <a:r>
              <a:rPr dirty="0" sz="1100" spc="45">
                <a:latin typeface="Calibri"/>
                <a:cs typeface="Calibri"/>
              </a:rPr>
              <a:t>del </a:t>
            </a:r>
            <a:r>
              <a:rPr dirty="0" sz="1100" spc="90">
                <a:latin typeface="Calibri"/>
                <a:cs typeface="Calibri"/>
              </a:rPr>
              <a:t>CPT-Histórico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75">
                <a:latin typeface="Calibri"/>
                <a:cs typeface="Calibri"/>
              </a:rPr>
              <a:t>usó </a:t>
            </a:r>
            <a:r>
              <a:rPr dirty="0" sz="1100" spc="30">
                <a:latin typeface="Calibri"/>
                <a:cs typeface="Calibri"/>
              </a:rPr>
              <a:t>la variable </a:t>
            </a:r>
            <a:r>
              <a:rPr dirty="0" sz="1100" spc="50">
                <a:latin typeface="Calibri"/>
                <a:cs typeface="Calibri"/>
              </a:rPr>
              <a:t>Presión </a:t>
            </a:r>
            <a:r>
              <a:rPr dirty="0" sz="1100" spc="35">
                <a:latin typeface="Calibri"/>
                <a:cs typeface="Calibri"/>
              </a:rPr>
              <a:t>Media </a:t>
            </a:r>
            <a:r>
              <a:rPr dirty="0" sz="1100" spc="30">
                <a:latin typeface="Calibri"/>
                <a:cs typeface="Calibri"/>
              </a:rPr>
              <a:t>al </a:t>
            </a:r>
            <a:r>
              <a:rPr dirty="0" sz="1100" spc="45">
                <a:latin typeface="Calibri"/>
                <a:cs typeface="Calibri"/>
              </a:rPr>
              <a:t>Nivel </a:t>
            </a:r>
            <a:r>
              <a:rPr dirty="0" sz="1100" spc="50">
                <a:latin typeface="Calibri"/>
                <a:cs typeface="Calibri"/>
              </a:rPr>
              <a:t>del </a:t>
            </a:r>
            <a:r>
              <a:rPr dirty="0" sz="1100" spc="20">
                <a:latin typeface="Calibri"/>
                <a:cs typeface="Calibri"/>
              </a:rPr>
              <a:t>Mar </a:t>
            </a:r>
            <a:r>
              <a:rPr dirty="0" sz="1100" spc="30">
                <a:latin typeface="Calibri"/>
                <a:cs typeface="Calibri"/>
              </a:rPr>
              <a:t>(PMSL),  </a:t>
            </a:r>
            <a:r>
              <a:rPr dirty="0" sz="1100" spc="60">
                <a:latin typeface="Calibri"/>
                <a:cs typeface="Calibri"/>
              </a:rPr>
              <a:t>desde </a:t>
            </a:r>
            <a:r>
              <a:rPr dirty="0" sz="1100">
                <a:latin typeface="Calibri"/>
                <a:cs typeface="Calibri"/>
              </a:rPr>
              <a:t>1971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75">
                <a:latin typeface="Calibri"/>
                <a:cs typeface="Calibri"/>
              </a:rPr>
              <a:t>2023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30">
                <a:latin typeface="Calibri"/>
                <a:cs typeface="Calibri"/>
              </a:rPr>
              <a:t>la lluvia </a:t>
            </a:r>
            <a:r>
              <a:rPr dirty="0" sz="1100" spc="60">
                <a:latin typeface="Calibri"/>
                <a:cs typeface="Calibri"/>
              </a:rPr>
              <a:t>local de </a:t>
            </a:r>
            <a:r>
              <a:rPr dirty="0" sz="1100" spc="35">
                <a:latin typeface="Calibri"/>
                <a:cs typeface="Calibri"/>
              </a:rPr>
              <a:t>las </a:t>
            </a:r>
            <a:r>
              <a:rPr dirty="0" sz="1100" spc="60">
                <a:latin typeface="Calibri"/>
                <a:cs typeface="Calibri"/>
              </a:rPr>
              <a:t>25 </a:t>
            </a:r>
            <a:r>
              <a:rPr dirty="0" sz="1100" spc="55">
                <a:latin typeface="Calibri"/>
                <a:cs typeface="Calibri"/>
              </a:rPr>
              <a:t>estaciones </a:t>
            </a:r>
            <a:r>
              <a:rPr dirty="0" sz="1100" spc="65">
                <a:latin typeface="Calibri"/>
                <a:cs typeface="Calibri"/>
              </a:rPr>
              <a:t>climatológicas</a:t>
            </a:r>
            <a:r>
              <a:rPr dirty="0" sz="1100" spc="40">
                <a:latin typeface="Calibri"/>
                <a:cs typeface="Calibri"/>
              </a:rPr>
              <a:t> principales.</a:t>
            </a:r>
            <a:endParaRPr sz="1100">
              <a:latin typeface="Calibri"/>
              <a:cs typeface="Calibri"/>
            </a:endParaRPr>
          </a:p>
          <a:p>
            <a:pPr algn="just" marL="12700" marR="6985">
              <a:lnSpc>
                <a:spcPct val="114500"/>
              </a:lnSpc>
              <a:spcBef>
                <a:spcPts val="815"/>
              </a:spcBef>
            </a:pPr>
            <a:r>
              <a:rPr dirty="0" sz="1100" spc="85">
                <a:latin typeface="Calibri"/>
                <a:cs typeface="Calibri"/>
              </a:rPr>
              <a:t>En </a:t>
            </a:r>
            <a:r>
              <a:rPr dirty="0" sz="1100" spc="125">
                <a:latin typeface="Calibri"/>
                <a:cs typeface="Calibri"/>
              </a:rPr>
              <a:t>CPT-MOS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70">
                <a:latin typeface="Calibri"/>
                <a:cs typeface="Calibri"/>
              </a:rPr>
              <a:t>usó </a:t>
            </a:r>
            <a:r>
              <a:rPr dirty="0" sz="1100" spc="30">
                <a:latin typeface="Calibri"/>
                <a:cs typeface="Calibri"/>
              </a:rPr>
              <a:t>la</a:t>
            </a:r>
            <a:r>
              <a:rPr dirty="0" sz="1100" spc="305">
                <a:latin typeface="Calibri"/>
                <a:cs typeface="Calibri"/>
              </a:rPr>
              <a:t> </a:t>
            </a:r>
            <a:r>
              <a:rPr dirty="0" sz="1100" spc="40">
                <a:latin typeface="Calibri"/>
                <a:cs typeface="Calibri"/>
              </a:rPr>
              <a:t>temperatura superficial </a:t>
            </a:r>
            <a:r>
              <a:rPr dirty="0" sz="1100" spc="50">
                <a:latin typeface="Calibri"/>
                <a:cs typeface="Calibri"/>
              </a:rPr>
              <a:t>del </a:t>
            </a:r>
            <a:r>
              <a:rPr dirty="0" sz="1100" spc="35">
                <a:latin typeface="Calibri"/>
                <a:cs typeface="Calibri"/>
              </a:rPr>
              <a:t>mar, </a:t>
            </a:r>
            <a:r>
              <a:rPr dirty="0" sz="1100" spc="30">
                <a:latin typeface="Calibri"/>
                <a:cs typeface="Calibri"/>
              </a:rPr>
              <a:t>prevista  </a:t>
            </a:r>
            <a:r>
              <a:rPr dirty="0" sz="1100" spc="60">
                <a:latin typeface="Calibri"/>
                <a:cs typeface="Calibri"/>
              </a:rPr>
              <a:t>por los </a:t>
            </a:r>
            <a:r>
              <a:rPr dirty="0" sz="1100" spc="75">
                <a:latin typeface="Calibri"/>
                <a:cs typeface="Calibri"/>
              </a:rPr>
              <a:t>modelos  </a:t>
            </a:r>
            <a:r>
              <a:rPr dirty="0" sz="1100" spc="60">
                <a:latin typeface="Calibri"/>
                <a:cs typeface="Calibri"/>
              </a:rPr>
              <a:t>norteamericanos </a:t>
            </a:r>
            <a:r>
              <a:rPr dirty="0" sz="1100" spc="90">
                <a:latin typeface="Calibri"/>
                <a:cs typeface="Calibri"/>
              </a:rPr>
              <a:t>NCAR, </a:t>
            </a:r>
            <a:r>
              <a:rPr dirty="0" sz="1100" spc="50">
                <a:latin typeface="Calibri"/>
                <a:cs typeface="Calibri"/>
              </a:rPr>
              <a:t>NMME y</a:t>
            </a:r>
            <a:r>
              <a:rPr dirty="0" sz="1100" spc="-65">
                <a:latin typeface="Calibri"/>
                <a:cs typeface="Calibri"/>
              </a:rPr>
              <a:t> </a:t>
            </a:r>
            <a:r>
              <a:rPr dirty="0" sz="1100" spc="95">
                <a:latin typeface="Calibri"/>
                <a:cs typeface="Calibri"/>
              </a:rPr>
              <a:t>CMC2.</a:t>
            </a:r>
            <a:endParaRPr sz="1100">
              <a:latin typeface="Calibri"/>
              <a:cs typeface="Calibri"/>
            </a:endParaRPr>
          </a:p>
          <a:p>
            <a:pPr algn="just" marL="12700" marR="7620">
              <a:lnSpc>
                <a:spcPct val="114500"/>
              </a:lnSpc>
              <a:spcBef>
                <a:spcPts val="819"/>
              </a:spcBef>
            </a:pPr>
            <a:r>
              <a:rPr dirty="0" sz="1100" spc="45">
                <a:latin typeface="Calibri"/>
                <a:cs typeface="Calibri"/>
              </a:rPr>
              <a:t>Para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50">
                <a:latin typeface="Calibri"/>
                <a:cs typeface="Calibri"/>
              </a:rPr>
              <a:t>corrida del </a:t>
            </a:r>
            <a:r>
              <a:rPr dirty="0" sz="1100" spc="75">
                <a:latin typeface="Calibri"/>
                <a:cs typeface="Calibri"/>
              </a:rPr>
              <a:t>WRF-Clima,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40">
                <a:latin typeface="Calibri"/>
                <a:cs typeface="Calibri"/>
              </a:rPr>
              <a:t>utilizaron las </a:t>
            </a:r>
            <a:r>
              <a:rPr dirty="0" sz="1100" spc="70">
                <a:latin typeface="Calibri"/>
                <a:cs typeface="Calibri"/>
              </a:rPr>
              <a:t>condiciones </a:t>
            </a:r>
            <a:r>
              <a:rPr dirty="0" sz="1100" spc="40">
                <a:latin typeface="Calibri"/>
                <a:cs typeface="Calibri"/>
              </a:rPr>
              <a:t>iniciales </a:t>
            </a:r>
            <a:r>
              <a:rPr dirty="0" sz="1100" spc="50">
                <a:latin typeface="Calibri"/>
                <a:cs typeface="Calibri"/>
              </a:rPr>
              <a:t>del </a:t>
            </a:r>
            <a:r>
              <a:rPr dirty="0" sz="1100" spc="80">
                <a:latin typeface="Calibri"/>
                <a:cs typeface="Calibri"/>
              </a:rPr>
              <a:t>modelo </a:t>
            </a:r>
            <a:r>
              <a:rPr dirty="0" sz="1100" spc="90">
                <a:latin typeface="Calibri"/>
                <a:cs typeface="Calibri"/>
              </a:rPr>
              <a:t>CFSv2 </a:t>
            </a:r>
            <a:r>
              <a:rPr dirty="0" sz="1100" spc="45">
                <a:latin typeface="Calibri"/>
                <a:cs typeface="Calibri"/>
              </a:rPr>
              <a:t>del  </a:t>
            </a:r>
            <a:r>
              <a:rPr dirty="0" sz="1100" spc="80">
                <a:latin typeface="Calibri"/>
                <a:cs typeface="Calibri"/>
              </a:rPr>
              <a:t>mes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80">
                <a:latin typeface="Calibri"/>
                <a:cs typeface="Calibri"/>
              </a:rPr>
              <a:t>marzo </a:t>
            </a:r>
            <a:r>
              <a:rPr dirty="0" sz="1100" spc="65">
                <a:latin typeface="Calibri"/>
                <a:cs typeface="Calibri"/>
              </a:rPr>
              <a:t>de</a:t>
            </a:r>
            <a:r>
              <a:rPr dirty="0" sz="1100" spc="-65">
                <a:latin typeface="Calibri"/>
                <a:cs typeface="Calibri"/>
              </a:rPr>
              <a:t> </a:t>
            </a:r>
            <a:r>
              <a:rPr dirty="0" sz="1100" spc="65">
                <a:latin typeface="Calibri"/>
                <a:cs typeface="Calibri"/>
              </a:rPr>
              <a:t>2024.</a:t>
            </a:r>
            <a:endParaRPr sz="1100">
              <a:latin typeface="Calibri"/>
              <a:cs typeface="Calibri"/>
            </a:endParaRPr>
          </a:p>
          <a:p>
            <a:pPr algn="just" marL="12700" marR="5080">
              <a:lnSpc>
                <a:spcPct val="114999"/>
              </a:lnSpc>
              <a:spcBef>
                <a:spcPts val="810"/>
              </a:spcBef>
            </a:pPr>
            <a:r>
              <a:rPr dirty="0" sz="1100" spc="50">
                <a:latin typeface="Calibri"/>
                <a:cs typeface="Calibri"/>
              </a:rPr>
              <a:t>Finalmente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55">
                <a:latin typeface="Calibri"/>
                <a:cs typeface="Calibri"/>
              </a:rPr>
              <a:t>promedian </a:t>
            </a:r>
            <a:r>
              <a:rPr dirty="0" sz="1100" spc="50">
                <a:latin typeface="Calibri"/>
                <a:cs typeface="Calibri"/>
              </a:rPr>
              <a:t>y pondera, </a:t>
            </a:r>
            <a:r>
              <a:rPr dirty="0" sz="1100" spc="40">
                <a:latin typeface="Calibri"/>
                <a:cs typeface="Calibri"/>
              </a:rPr>
              <a:t>para </a:t>
            </a:r>
            <a:r>
              <a:rPr dirty="0" sz="1100" spc="70">
                <a:latin typeface="Calibri"/>
                <a:cs typeface="Calibri"/>
              </a:rPr>
              <a:t>cada </a:t>
            </a:r>
            <a:r>
              <a:rPr dirty="0" sz="1100" spc="50">
                <a:latin typeface="Calibri"/>
                <a:cs typeface="Calibri"/>
              </a:rPr>
              <a:t>estación, </a:t>
            </a:r>
            <a:r>
              <a:rPr dirty="0" sz="1100" spc="40">
                <a:latin typeface="Calibri"/>
                <a:cs typeface="Calibri"/>
              </a:rPr>
              <a:t>el valor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60">
                <a:latin typeface="Calibri"/>
                <a:cs typeface="Calibri"/>
              </a:rPr>
              <a:t>pronóstico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65">
                <a:latin typeface="Calibri"/>
                <a:cs typeface="Calibri"/>
              </a:rPr>
              <a:t>de  </a:t>
            </a:r>
            <a:r>
              <a:rPr dirty="0" sz="1100" spc="75">
                <a:latin typeface="Calibri"/>
                <a:cs typeface="Calibri"/>
              </a:rPr>
              <a:t>cada </a:t>
            </a:r>
            <a:r>
              <a:rPr dirty="0" sz="1100" spc="85">
                <a:latin typeface="Calibri"/>
                <a:cs typeface="Calibri"/>
              </a:rPr>
              <a:t>uno </a:t>
            </a:r>
            <a:r>
              <a:rPr dirty="0" sz="1100" spc="50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los </a:t>
            </a:r>
            <a:r>
              <a:rPr dirty="0" sz="1100" spc="60">
                <a:latin typeface="Calibri"/>
                <a:cs typeface="Calibri"/>
              </a:rPr>
              <a:t>métodos, </a:t>
            </a:r>
            <a:r>
              <a:rPr dirty="0" sz="1100" spc="70">
                <a:latin typeface="Calibri"/>
                <a:cs typeface="Calibri"/>
              </a:rPr>
              <a:t>tomando </a:t>
            </a:r>
            <a:r>
              <a:rPr dirty="0" sz="1100" spc="60">
                <a:latin typeface="Calibri"/>
                <a:cs typeface="Calibri"/>
              </a:rPr>
              <a:t>en cuenta </a:t>
            </a:r>
            <a:r>
              <a:rPr dirty="0" sz="1100" spc="35">
                <a:latin typeface="Calibri"/>
                <a:cs typeface="Calibri"/>
              </a:rPr>
              <a:t>las </a:t>
            </a:r>
            <a:r>
              <a:rPr dirty="0" sz="1100" spc="50">
                <a:latin typeface="Calibri"/>
                <a:cs typeface="Calibri"/>
              </a:rPr>
              <a:t>corridas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40">
                <a:latin typeface="Calibri"/>
                <a:cs typeface="Calibri"/>
              </a:rPr>
              <a:t>diferentes </a:t>
            </a:r>
            <a:r>
              <a:rPr dirty="0" sz="1100" spc="75">
                <a:latin typeface="Calibri"/>
                <a:cs typeface="Calibri"/>
              </a:rPr>
              <a:t>modelos  </a:t>
            </a:r>
            <a:r>
              <a:rPr dirty="0" sz="1100" spc="60">
                <a:latin typeface="Calibri"/>
                <a:cs typeface="Calibri"/>
              </a:rPr>
              <a:t>climáticos </a:t>
            </a:r>
            <a:r>
              <a:rPr dirty="0" sz="1100" spc="55">
                <a:latin typeface="Calibri"/>
                <a:cs typeface="Calibri"/>
              </a:rPr>
              <a:t>mundiales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30">
                <a:latin typeface="Calibri"/>
                <a:cs typeface="Calibri"/>
              </a:rPr>
              <a:t>la</a:t>
            </a:r>
            <a:r>
              <a:rPr dirty="0" sz="1100" spc="305">
                <a:latin typeface="Calibri"/>
                <a:cs typeface="Calibri"/>
              </a:rPr>
              <a:t> </a:t>
            </a:r>
            <a:r>
              <a:rPr dirty="0" sz="1100" spc="75">
                <a:latin typeface="Calibri"/>
                <a:cs typeface="Calibri"/>
              </a:rPr>
              <a:t>condición </a:t>
            </a:r>
            <a:r>
              <a:rPr dirty="0" sz="1100" spc="60">
                <a:latin typeface="Calibri"/>
                <a:cs typeface="Calibri"/>
              </a:rPr>
              <a:t>de los </a:t>
            </a:r>
            <a:r>
              <a:rPr dirty="0" sz="1100" spc="40">
                <a:latin typeface="Calibri"/>
                <a:cs typeface="Calibri"/>
              </a:rPr>
              <a:t>diferentes </a:t>
            </a:r>
            <a:r>
              <a:rPr dirty="0" sz="1100" spc="50">
                <a:latin typeface="Calibri"/>
                <a:cs typeface="Calibri"/>
              </a:rPr>
              <a:t>forzantes </a:t>
            </a:r>
            <a:r>
              <a:rPr dirty="0" sz="1100" spc="60">
                <a:latin typeface="Calibri"/>
                <a:cs typeface="Calibri"/>
              </a:rPr>
              <a:t>climáticos; </a:t>
            </a:r>
            <a:r>
              <a:rPr dirty="0" sz="1100" spc="75">
                <a:latin typeface="Calibri"/>
                <a:cs typeface="Calibri"/>
              </a:rPr>
              <a:t>luego </a:t>
            </a:r>
            <a:r>
              <a:rPr dirty="0" sz="1100" spc="60">
                <a:latin typeface="Calibri"/>
                <a:cs typeface="Calibri"/>
              </a:rPr>
              <a:t>se  </a:t>
            </a:r>
            <a:r>
              <a:rPr dirty="0" sz="1100" spc="70">
                <a:latin typeface="Calibri"/>
                <a:cs typeface="Calibri"/>
              </a:rPr>
              <a:t>procede </a:t>
            </a:r>
            <a:r>
              <a:rPr dirty="0" sz="1100" spc="45">
                <a:latin typeface="Calibri"/>
                <a:cs typeface="Calibri"/>
              </a:rPr>
              <a:t>a elaborar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70">
                <a:latin typeface="Calibri"/>
                <a:cs typeface="Calibri"/>
              </a:rPr>
              <a:t>mapas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55">
                <a:latin typeface="Calibri"/>
                <a:cs typeface="Calibri"/>
              </a:rPr>
              <a:t>por </a:t>
            </a:r>
            <a:r>
              <a:rPr dirty="0" sz="1100" spc="60">
                <a:latin typeface="Calibri"/>
                <a:cs typeface="Calibri"/>
              </a:rPr>
              <a:t>escenario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50">
                <a:latin typeface="Calibri"/>
                <a:cs typeface="Calibri"/>
              </a:rPr>
              <a:t>categoría, </a:t>
            </a:r>
            <a:r>
              <a:rPr dirty="0" sz="1100" spc="35">
                <a:latin typeface="Calibri"/>
                <a:cs typeface="Calibri"/>
              </a:rPr>
              <a:t>así </a:t>
            </a:r>
            <a:r>
              <a:rPr dirty="0" sz="1100" spc="120">
                <a:latin typeface="Calibri"/>
                <a:cs typeface="Calibri"/>
              </a:rPr>
              <a:t>como </a:t>
            </a:r>
            <a:r>
              <a:rPr dirty="0" sz="1100" spc="55">
                <a:latin typeface="Calibri"/>
                <a:cs typeface="Calibri"/>
              </a:rPr>
              <a:t>los </a:t>
            </a:r>
            <a:r>
              <a:rPr dirty="0" sz="1100" spc="65">
                <a:latin typeface="Calibri"/>
                <a:cs typeface="Calibri"/>
              </a:rPr>
              <a:t>mapas </a:t>
            </a:r>
            <a:r>
              <a:rPr dirty="0" sz="1100" spc="50">
                <a:latin typeface="Calibri"/>
                <a:cs typeface="Calibri"/>
              </a:rPr>
              <a:t>y  perspectivas </a:t>
            </a:r>
            <a:r>
              <a:rPr dirty="0" sz="1100" spc="55">
                <a:latin typeface="Calibri"/>
                <a:cs typeface="Calibri"/>
              </a:rPr>
              <a:t>correspondientes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35">
                <a:latin typeface="Calibri"/>
                <a:cs typeface="Calibri"/>
              </a:rPr>
              <a:t>las</a:t>
            </a:r>
            <a:r>
              <a:rPr dirty="0" sz="1100" spc="45">
                <a:latin typeface="Calibri"/>
                <a:cs typeface="Calibri"/>
              </a:rPr>
              <a:t> </a:t>
            </a:r>
            <a:r>
              <a:rPr dirty="0" sz="1100" spc="40">
                <a:latin typeface="Calibri"/>
                <a:cs typeface="Calibri"/>
              </a:rPr>
              <a:t>temperaturas.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</a:pPr>
            <a:r>
              <a:rPr dirty="0" sz="1400" spc="45" i="1">
                <a:latin typeface="Trebuchet MS"/>
                <a:cs typeface="Trebuchet MS"/>
              </a:rPr>
              <a:t>Pronóstico </a:t>
            </a:r>
            <a:r>
              <a:rPr dirty="0" sz="1400" spc="60" i="1">
                <a:latin typeface="Trebuchet MS"/>
                <a:cs typeface="Trebuchet MS"/>
              </a:rPr>
              <a:t>de</a:t>
            </a:r>
            <a:r>
              <a:rPr dirty="0" sz="1400" spc="-140" i="1">
                <a:latin typeface="Trebuchet MS"/>
                <a:cs typeface="Trebuchet MS"/>
              </a:rPr>
              <a:t> </a:t>
            </a:r>
            <a:r>
              <a:rPr dirty="0" sz="1400" spc="15" i="1">
                <a:latin typeface="Trebuchet MS"/>
                <a:cs typeface="Trebuchet MS"/>
              </a:rPr>
              <a:t>temperaturas</a:t>
            </a:r>
            <a:endParaRPr sz="1400">
              <a:latin typeface="Trebuchet MS"/>
              <a:cs typeface="Trebuchet MS"/>
            </a:endParaRPr>
          </a:p>
          <a:p>
            <a:pPr algn="just" marL="12700" marR="5080">
              <a:lnSpc>
                <a:spcPct val="114799"/>
              </a:lnSpc>
              <a:spcBef>
                <a:spcPts val="765"/>
              </a:spcBef>
            </a:pPr>
            <a:r>
              <a:rPr dirty="0" sz="1100" spc="85">
                <a:latin typeface="Calibri"/>
                <a:cs typeface="Calibri"/>
              </a:rPr>
              <a:t>En </a:t>
            </a:r>
            <a:r>
              <a:rPr dirty="0" sz="1100" spc="70">
                <a:latin typeface="Calibri"/>
                <a:cs typeface="Calibri"/>
              </a:rPr>
              <a:t>cuanto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60">
                <a:latin typeface="Calibri"/>
                <a:cs typeface="Calibri"/>
              </a:rPr>
              <a:t>escenarios por </a:t>
            </a:r>
            <a:r>
              <a:rPr dirty="0" sz="1100" spc="50">
                <a:latin typeface="Calibri"/>
                <a:cs typeface="Calibri"/>
              </a:rPr>
              <a:t>categoría, </a:t>
            </a:r>
            <a:r>
              <a:rPr dirty="0" sz="1100" spc="35">
                <a:latin typeface="Calibri"/>
                <a:cs typeface="Calibri"/>
              </a:rPr>
              <a:t>para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30">
                <a:latin typeface="Calibri"/>
                <a:cs typeface="Calibri"/>
              </a:rPr>
              <a:t>trimestre </a:t>
            </a:r>
            <a:r>
              <a:rPr dirty="0" sz="1100" spc="150">
                <a:latin typeface="Calibri"/>
                <a:cs typeface="Calibri"/>
              </a:rPr>
              <a:t>MJJ </a:t>
            </a:r>
            <a:r>
              <a:rPr dirty="0" sz="1100" spc="65">
                <a:latin typeface="Calibri"/>
                <a:cs typeface="Calibri"/>
              </a:rPr>
              <a:t>2024, en </a:t>
            </a:r>
            <a:r>
              <a:rPr dirty="0" sz="1100" spc="40">
                <a:latin typeface="Calibri"/>
                <a:cs typeface="Calibri"/>
              </a:rPr>
              <a:t>temperatura </a:t>
            </a:r>
            <a:r>
              <a:rPr dirty="0" sz="1100" spc="50">
                <a:latin typeface="Calibri"/>
                <a:cs typeface="Calibri"/>
              </a:rPr>
              <a:t>media, 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45">
                <a:latin typeface="Calibri"/>
                <a:cs typeface="Calibri"/>
              </a:rPr>
              <a:t>resultados </a:t>
            </a:r>
            <a:r>
              <a:rPr dirty="0" sz="1100" spc="55">
                <a:latin typeface="Calibri"/>
                <a:cs typeface="Calibri"/>
              </a:rPr>
              <a:t>indican </a:t>
            </a:r>
            <a:r>
              <a:rPr dirty="0" sz="1100" spc="65">
                <a:latin typeface="Calibri"/>
                <a:cs typeface="Calibri"/>
              </a:rPr>
              <a:t>un </a:t>
            </a:r>
            <a:r>
              <a:rPr dirty="0" sz="1100" spc="60">
                <a:latin typeface="Calibri"/>
                <a:cs typeface="Calibri"/>
              </a:rPr>
              <a:t>predominio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60">
                <a:latin typeface="Calibri"/>
                <a:cs typeface="Calibri"/>
              </a:rPr>
              <a:t>los escenarios </a:t>
            </a:r>
            <a:r>
              <a:rPr dirty="0" sz="1100" spc="65">
                <a:latin typeface="Calibri"/>
                <a:cs typeface="Calibri"/>
              </a:rPr>
              <a:t>Normal </a:t>
            </a:r>
            <a:r>
              <a:rPr dirty="0" sz="1100" spc="25">
                <a:latin typeface="Calibri"/>
                <a:cs typeface="Calibri"/>
              </a:rPr>
              <a:t>(N)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65">
                <a:latin typeface="Calibri"/>
                <a:cs typeface="Calibri"/>
              </a:rPr>
              <a:t>mayor </a:t>
            </a:r>
            <a:r>
              <a:rPr dirty="0" sz="1100" spc="30">
                <a:latin typeface="Calibri"/>
                <a:cs typeface="Calibri"/>
              </a:rPr>
              <a:t>parte </a:t>
            </a:r>
            <a:r>
              <a:rPr dirty="0" sz="1100" spc="50">
                <a:latin typeface="Calibri"/>
                <a:cs typeface="Calibri"/>
              </a:rPr>
              <a:t>del  </a:t>
            </a:r>
            <a:r>
              <a:rPr dirty="0" sz="1100" spc="40">
                <a:latin typeface="Calibri"/>
                <a:cs typeface="Calibri"/>
              </a:rPr>
              <a:t>país; </a:t>
            </a:r>
            <a:r>
              <a:rPr dirty="0" sz="1100" spc="60">
                <a:latin typeface="Calibri"/>
                <a:cs typeface="Calibri"/>
              </a:rPr>
              <a:t>en </a:t>
            </a:r>
            <a:r>
              <a:rPr dirty="0" sz="1100" spc="75">
                <a:latin typeface="Calibri"/>
                <a:cs typeface="Calibri"/>
              </a:rPr>
              <a:t>segundo </a:t>
            </a:r>
            <a:r>
              <a:rPr dirty="0" sz="1100" spc="40">
                <a:latin typeface="Calibri"/>
                <a:cs typeface="Calibri"/>
              </a:rPr>
              <a:t>lugar, el </a:t>
            </a:r>
            <a:r>
              <a:rPr dirty="0" sz="1100" spc="60">
                <a:latin typeface="Calibri"/>
                <a:cs typeface="Calibri"/>
              </a:rPr>
              <a:t>escenario </a:t>
            </a:r>
            <a:r>
              <a:rPr dirty="0" sz="1100" spc="50">
                <a:latin typeface="Calibri"/>
                <a:cs typeface="Calibri"/>
              </a:rPr>
              <a:t>es </a:t>
            </a:r>
            <a:r>
              <a:rPr dirty="0" sz="1100" spc="25">
                <a:latin typeface="Calibri"/>
                <a:cs typeface="Calibri"/>
              </a:rPr>
              <a:t>Arriba </a:t>
            </a:r>
            <a:r>
              <a:rPr dirty="0" sz="1100" spc="50">
                <a:latin typeface="Calibri"/>
                <a:cs typeface="Calibri"/>
              </a:rPr>
              <a:t>de </a:t>
            </a:r>
            <a:r>
              <a:rPr dirty="0" sz="1100" spc="60">
                <a:latin typeface="Calibri"/>
                <a:cs typeface="Calibri"/>
              </a:rPr>
              <a:t>lo normal </a:t>
            </a:r>
            <a:r>
              <a:rPr dirty="0" sz="1100">
                <a:latin typeface="Calibri"/>
                <a:cs typeface="Calibri"/>
              </a:rPr>
              <a:t>(A)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40">
                <a:latin typeface="Calibri"/>
                <a:cs typeface="Calibri"/>
              </a:rPr>
              <a:t>presentará </a:t>
            </a:r>
            <a:r>
              <a:rPr dirty="0" sz="1100" spc="60">
                <a:latin typeface="Calibri"/>
                <a:cs typeface="Calibri"/>
              </a:rPr>
              <a:t>en </a:t>
            </a:r>
            <a:r>
              <a:rPr dirty="0" sz="1100" spc="25">
                <a:latin typeface="Calibri"/>
                <a:cs typeface="Calibri"/>
              </a:rPr>
              <a:t>la franja  </a:t>
            </a:r>
            <a:r>
              <a:rPr dirty="0" sz="1100" spc="55">
                <a:latin typeface="Calibri"/>
                <a:cs typeface="Calibri"/>
              </a:rPr>
              <a:t>costera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45">
                <a:latin typeface="Calibri"/>
                <a:cs typeface="Calibri"/>
              </a:rPr>
              <a:t>cordillera del </a:t>
            </a:r>
            <a:r>
              <a:rPr dirty="0" sz="1100" spc="60">
                <a:latin typeface="Calibri"/>
                <a:cs typeface="Calibri"/>
              </a:rPr>
              <a:t>Bálsamo, </a:t>
            </a:r>
            <a:r>
              <a:rPr dirty="0" sz="1100" spc="70">
                <a:latin typeface="Calibri"/>
                <a:cs typeface="Calibri"/>
              </a:rPr>
              <a:t>cadena </a:t>
            </a:r>
            <a:r>
              <a:rPr dirty="0" sz="1100" spc="65">
                <a:latin typeface="Calibri"/>
                <a:cs typeface="Calibri"/>
              </a:rPr>
              <a:t>volcánica </a:t>
            </a:r>
            <a:r>
              <a:rPr dirty="0" sz="1100" spc="60">
                <a:latin typeface="Calibri"/>
                <a:cs typeface="Calibri"/>
              </a:rPr>
              <a:t>desde </a:t>
            </a:r>
            <a:r>
              <a:rPr dirty="0" sz="1100" spc="65">
                <a:latin typeface="Calibri"/>
                <a:cs typeface="Calibri"/>
              </a:rPr>
              <a:t>Sonsonate </a:t>
            </a:r>
            <a:r>
              <a:rPr dirty="0" sz="1100" spc="40">
                <a:latin typeface="Calibri"/>
                <a:cs typeface="Calibri"/>
              </a:rPr>
              <a:t>hasta </a:t>
            </a:r>
            <a:r>
              <a:rPr dirty="0" sz="1100" spc="50">
                <a:latin typeface="Calibri"/>
                <a:cs typeface="Calibri"/>
              </a:rPr>
              <a:t>Usulután;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el  </a:t>
            </a:r>
            <a:r>
              <a:rPr dirty="0" sz="1100" spc="60">
                <a:latin typeface="Calibri"/>
                <a:cs typeface="Calibri"/>
              </a:rPr>
              <a:t>sector </a:t>
            </a:r>
            <a:r>
              <a:rPr dirty="0" sz="1100" spc="45">
                <a:latin typeface="Calibri"/>
                <a:cs typeface="Calibri"/>
              </a:rPr>
              <a:t>norte </a:t>
            </a:r>
            <a:r>
              <a:rPr dirty="0" sz="1100" spc="35">
                <a:latin typeface="Calibri"/>
                <a:cs typeface="Calibri"/>
              </a:rPr>
              <a:t>entre </a:t>
            </a:r>
            <a:r>
              <a:rPr dirty="0" sz="1100" spc="45">
                <a:latin typeface="Calibri"/>
                <a:cs typeface="Calibri"/>
              </a:rPr>
              <a:t>Santa </a:t>
            </a:r>
            <a:r>
              <a:rPr dirty="0" sz="1100" spc="50">
                <a:latin typeface="Calibri"/>
                <a:cs typeface="Calibri"/>
              </a:rPr>
              <a:t>Ana y </a:t>
            </a:r>
            <a:r>
              <a:rPr dirty="0" sz="1100" spc="65">
                <a:latin typeface="Calibri"/>
                <a:cs typeface="Calibri"/>
              </a:rPr>
              <a:t>Chalatenango,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30">
                <a:latin typeface="Calibri"/>
                <a:cs typeface="Calibri"/>
              </a:rPr>
              <a:t>al </a:t>
            </a:r>
            <a:r>
              <a:rPr dirty="0" sz="1100" spc="45">
                <a:latin typeface="Calibri"/>
                <a:cs typeface="Calibri"/>
              </a:rPr>
              <a:t>norte </a:t>
            </a:r>
            <a:r>
              <a:rPr dirty="0" sz="1100" spc="50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los </a:t>
            </a:r>
            <a:r>
              <a:rPr dirty="0" sz="1100" spc="50">
                <a:latin typeface="Calibri"/>
                <a:cs typeface="Calibri"/>
              </a:rPr>
              <a:t>departamentos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Morazán </a:t>
            </a:r>
            <a:r>
              <a:rPr dirty="0" sz="1100" spc="355">
                <a:latin typeface="Calibri"/>
                <a:cs typeface="Calibri"/>
              </a:rPr>
              <a:t>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75">
                <a:latin typeface="Calibri"/>
                <a:cs typeface="Calibri"/>
              </a:rPr>
              <a:t>La </a:t>
            </a:r>
            <a:r>
              <a:rPr dirty="0" sz="1100" spc="55">
                <a:latin typeface="Calibri"/>
                <a:cs typeface="Calibri"/>
              </a:rPr>
              <a:t>Unión, </a:t>
            </a:r>
            <a:r>
              <a:rPr dirty="0" sz="1100" spc="65">
                <a:latin typeface="Calibri"/>
                <a:cs typeface="Calibri"/>
              </a:rPr>
              <a:t>todo </a:t>
            </a:r>
            <a:r>
              <a:rPr dirty="0" sz="1100" spc="50">
                <a:latin typeface="Calibri"/>
                <a:cs typeface="Calibri"/>
              </a:rPr>
              <a:t>esto </a:t>
            </a:r>
            <a:r>
              <a:rPr dirty="0" sz="1100" spc="60">
                <a:latin typeface="Calibri"/>
                <a:cs typeface="Calibri"/>
              </a:rPr>
              <a:t>respecto </a:t>
            </a:r>
            <a:r>
              <a:rPr dirty="0" sz="1100" spc="30">
                <a:latin typeface="Calibri"/>
                <a:cs typeface="Calibri"/>
              </a:rPr>
              <a:t>al </a:t>
            </a:r>
            <a:r>
              <a:rPr dirty="0" sz="1100" spc="65">
                <a:latin typeface="Calibri"/>
                <a:cs typeface="Calibri"/>
              </a:rPr>
              <a:t>promedio </a:t>
            </a:r>
            <a:r>
              <a:rPr dirty="0" sz="1100" spc="70">
                <a:latin typeface="Calibri"/>
                <a:cs typeface="Calibri"/>
              </a:rPr>
              <a:t>climatológico </a:t>
            </a:r>
            <a:r>
              <a:rPr dirty="0" sz="1100" spc="55">
                <a:latin typeface="Calibri"/>
                <a:cs typeface="Calibri"/>
              </a:rPr>
              <a:t>correspondiente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35">
                <a:latin typeface="Calibri"/>
                <a:cs typeface="Calibri"/>
              </a:rPr>
              <a:t>serie  </a:t>
            </a:r>
            <a:r>
              <a:rPr dirty="0" sz="1100" spc="65">
                <a:latin typeface="Calibri"/>
                <a:cs typeface="Calibri"/>
              </a:rPr>
              <a:t>climatológica </a:t>
            </a:r>
            <a:r>
              <a:rPr dirty="0" sz="1100" spc="75">
                <a:latin typeface="Calibri"/>
                <a:cs typeface="Calibri"/>
              </a:rPr>
              <a:t>1991-2020 </a:t>
            </a:r>
            <a:r>
              <a:rPr dirty="0" sz="1100" spc="35">
                <a:latin typeface="Calibri"/>
                <a:cs typeface="Calibri"/>
              </a:rPr>
              <a:t>(Figura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7).</a:t>
            </a:r>
            <a:endParaRPr sz="1100">
              <a:latin typeface="Calibri"/>
              <a:cs typeface="Calibri"/>
            </a:endParaRPr>
          </a:p>
          <a:p>
            <a:pPr algn="just" marL="12700" marR="5080">
              <a:lnSpc>
                <a:spcPct val="114500"/>
              </a:lnSpc>
              <a:spcBef>
                <a:spcPts val="1019"/>
              </a:spcBef>
            </a:pPr>
            <a:r>
              <a:rPr dirty="0" sz="1100" spc="55">
                <a:latin typeface="Calibri"/>
                <a:cs typeface="Calibri"/>
              </a:rPr>
              <a:t>Durante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30">
                <a:latin typeface="Calibri"/>
                <a:cs typeface="Calibri"/>
              </a:rPr>
              <a:t>trimestre </a:t>
            </a:r>
            <a:r>
              <a:rPr dirty="0" sz="1100" spc="150">
                <a:latin typeface="Calibri"/>
                <a:cs typeface="Calibri"/>
              </a:rPr>
              <a:t>MJJ </a:t>
            </a:r>
            <a:r>
              <a:rPr dirty="0" sz="1100" spc="85">
                <a:latin typeface="Calibri"/>
                <a:cs typeface="Calibri"/>
              </a:rPr>
              <a:t>2024 </a:t>
            </a:r>
            <a:r>
              <a:rPr dirty="0" sz="1100" spc="35">
                <a:latin typeface="Calibri"/>
                <a:cs typeface="Calibri"/>
              </a:rPr>
              <a:t>las tardes </a:t>
            </a:r>
            <a:r>
              <a:rPr dirty="0" sz="1100" spc="45">
                <a:latin typeface="Calibri"/>
                <a:cs typeface="Calibri"/>
              </a:rPr>
              <a:t>tendrán </a:t>
            </a:r>
            <a:r>
              <a:rPr dirty="0" sz="1100" spc="40">
                <a:latin typeface="Calibri"/>
                <a:cs typeface="Calibri"/>
              </a:rPr>
              <a:t>temperaturas </a:t>
            </a:r>
            <a:r>
              <a:rPr dirty="0" sz="1100" spc="25">
                <a:latin typeface="Calibri"/>
                <a:cs typeface="Calibri"/>
              </a:rPr>
              <a:t>altas, </a:t>
            </a:r>
            <a:r>
              <a:rPr dirty="0" sz="1100" spc="60">
                <a:latin typeface="Calibri"/>
                <a:cs typeface="Calibri"/>
              </a:rPr>
              <a:t>e </a:t>
            </a:r>
            <a:r>
              <a:rPr dirty="0" sz="1100" spc="50">
                <a:latin typeface="Calibri"/>
                <a:cs typeface="Calibri"/>
              </a:rPr>
              <a:t>igual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45">
                <a:latin typeface="Calibri"/>
                <a:cs typeface="Calibri"/>
              </a:rPr>
              <a:t>espera </a:t>
            </a:r>
            <a:r>
              <a:rPr dirty="0" sz="1100" spc="60">
                <a:latin typeface="Calibri"/>
                <a:cs typeface="Calibri"/>
              </a:rPr>
              <a:t>que  </a:t>
            </a:r>
            <a:r>
              <a:rPr dirty="0" sz="1100" spc="40">
                <a:latin typeface="Calibri"/>
                <a:cs typeface="Calibri"/>
              </a:rPr>
              <a:t>las </a:t>
            </a:r>
            <a:r>
              <a:rPr dirty="0" sz="1100" spc="80">
                <a:latin typeface="Calibri"/>
                <a:cs typeface="Calibri"/>
              </a:rPr>
              <a:t>noches </a:t>
            </a:r>
            <a:r>
              <a:rPr dirty="0" sz="1100" spc="55">
                <a:latin typeface="Calibri"/>
                <a:cs typeface="Calibri"/>
              </a:rPr>
              <a:t>sean </a:t>
            </a:r>
            <a:r>
              <a:rPr dirty="0" sz="1100" spc="40">
                <a:latin typeface="Calibri"/>
                <a:cs typeface="Calibri"/>
              </a:rPr>
              <a:t>cálidas, </a:t>
            </a:r>
            <a:r>
              <a:rPr dirty="0" sz="1100" spc="105">
                <a:latin typeface="Calibri"/>
                <a:cs typeface="Calibri"/>
              </a:rPr>
              <a:t>con </a:t>
            </a:r>
            <a:r>
              <a:rPr dirty="0" sz="1100" spc="55">
                <a:latin typeface="Calibri"/>
                <a:cs typeface="Calibri"/>
              </a:rPr>
              <a:t>tendencia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40">
                <a:latin typeface="Calibri"/>
                <a:cs typeface="Calibri"/>
              </a:rPr>
              <a:t>refrescar </a:t>
            </a:r>
            <a:r>
              <a:rPr dirty="0" sz="1100" spc="60">
                <a:latin typeface="Calibri"/>
                <a:cs typeface="Calibri"/>
              </a:rPr>
              <a:t>en </a:t>
            </a:r>
            <a:r>
              <a:rPr dirty="0" sz="1100" spc="55">
                <a:latin typeface="Calibri"/>
                <a:cs typeface="Calibri"/>
              </a:rPr>
              <a:t>horas nocturnas, </a:t>
            </a:r>
            <a:r>
              <a:rPr dirty="0" sz="1100" spc="50">
                <a:latin typeface="Calibri"/>
                <a:cs typeface="Calibri"/>
              </a:rPr>
              <a:t>principalmente  </a:t>
            </a:r>
            <a:r>
              <a:rPr dirty="0" sz="1100" spc="80">
                <a:latin typeface="Calibri"/>
                <a:cs typeface="Calibri"/>
              </a:rPr>
              <a:t>cuando </a:t>
            </a:r>
            <a:r>
              <a:rPr dirty="0" sz="1100" spc="50">
                <a:latin typeface="Calibri"/>
                <a:cs typeface="Calibri"/>
              </a:rPr>
              <a:t>se </a:t>
            </a:r>
            <a:r>
              <a:rPr dirty="0" sz="1100" spc="55">
                <a:latin typeface="Calibri"/>
                <a:cs typeface="Calibri"/>
              </a:rPr>
              <a:t>tenga presencia </a:t>
            </a:r>
            <a:r>
              <a:rPr dirty="0" sz="1100" spc="65">
                <a:latin typeface="Calibri"/>
                <a:cs typeface="Calibri"/>
              </a:rPr>
              <a:t>de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lluvias.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1015" y="9061412"/>
            <a:ext cx="15240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18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56311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54024" y="5324855"/>
            <a:ext cx="5866130" cy="0"/>
          </a:xfrm>
          <a:custGeom>
            <a:avLst/>
            <a:gdLst/>
            <a:ahLst/>
            <a:cxnLst/>
            <a:rect l="l" t="t" r="r" b="b"/>
            <a:pathLst>
              <a:path w="5866130" h="0">
                <a:moveTo>
                  <a:pt x="0" y="0"/>
                </a:moveTo>
                <a:lnTo>
                  <a:pt x="5865876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59612" y="5318492"/>
            <a:ext cx="5850890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713105" algn="l"/>
              </a:tabLst>
            </a:pPr>
            <a:r>
              <a:rPr dirty="0" sz="1000" spc="-5">
                <a:latin typeface="Tahoma"/>
                <a:cs typeface="Tahoma"/>
              </a:rPr>
              <a:t>Figura  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40">
                <a:latin typeface="Tahoma"/>
                <a:cs typeface="Tahoma"/>
              </a:rPr>
              <a:t>7.	</a:t>
            </a:r>
            <a:r>
              <a:rPr dirty="0" sz="1000" spc="5">
                <a:latin typeface="Tahoma"/>
                <a:cs typeface="Tahoma"/>
              </a:rPr>
              <a:t>Perspectiva 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15">
                <a:latin typeface="Tahoma"/>
                <a:cs typeface="Tahoma"/>
              </a:rPr>
              <a:t>escenarios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>
                <a:latin typeface="Tahoma"/>
                <a:cs typeface="Tahoma"/>
              </a:rPr>
              <a:t>temperatura </a:t>
            </a:r>
            <a:r>
              <a:rPr dirty="0" sz="1000" spc="15">
                <a:latin typeface="Tahoma"/>
                <a:cs typeface="Tahoma"/>
              </a:rPr>
              <a:t>media </a:t>
            </a:r>
            <a:r>
              <a:rPr dirty="0" sz="1000" spc="-5">
                <a:latin typeface="Tahoma"/>
                <a:cs typeface="Tahoma"/>
              </a:rPr>
              <a:t>trimestre </a:t>
            </a:r>
            <a:r>
              <a:rPr dirty="0" sz="1000" spc="90">
                <a:latin typeface="Tahoma"/>
                <a:cs typeface="Tahoma"/>
              </a:rPr>
              <a:t>MJJ </a:t>
            </a:r>
            <a:r>
              <a:rPr dirty="0" sz="1000" spc="10">
                <a:latin typeface="Tahoma"/>
                <a:cs typeface="Tahoma"/>
              </a:rPr>
              <a:t>2024. </a:t>
            </a:r>
            <a:r>
              <a:rPr dirty="0" sz="1000" spc="5">
                <a:latin typeface="Tahoma"/>
                <a:cs typeface="Tahoma"/>
              </a:rPr>
              <a:t>Fuente  </a:t>
            </a:r>
            <a:r>
              <a:rPr dirty="0" sz="1000" spc="45">
                <a:latin typeface="Tahoma"/>
                <a:cs typeface="Tahoma"/>
              </a:rPr>
              <a:t>MARN/DOA/GMT/CCA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69263" y="716279"/>
            <a:ext cx="5833871" cy="45140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1015" y="9061412"/>
            <a:ext cx="15240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19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56311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54024" y="4543044"/>
            <a:ext cx="5866130" cy="0"/>
          </a:xfrm>
          <a:custGeom>
            <a:avLst/>
            <a:gdLst/>
            <a:ahLst/>
            <a:cxnLst/>
            <a:rect l="l" t="t" r="r" b="b"/>
            <a:pathLst>
              <a:path w="5866130" h="0">
                <a:moveTo>
                  <a:pt x="0" y="0"/>
                </a:moveTo>
                <a:lnTo>
                  <a:pt x="5865876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59612" y="4538204"/>
            <a:ext cx="5850890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Tahoma"/>
                <a:cs typeface="Tahoma"/>
              </a:rPr>
              <a:t>Figura </a:t>
            </a:r>
            <a:r>
              <a:rPr dirty="0" sz="1000">
                <a:latin typeface="Tahoma"/>
                <a:cs typeface="Tahoma"/>
              </a:rPr>
              <a:t>8. </a:t>
            </a:r>
            <a:r>
              <a:rPr dirty="0" sz="1000" spc="5">
                <a:latin typeface="Tahoma"/>
                <a:cs typeface="Tahoma"/>
              </a:rPr>
              <a:t>Perspectiva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>
                <a:latin typeface="Tahoma"/>
                <a:cs typeface="Tahoma"/>
              </a:rPr>
              <a:t>temperatura </a:t>
            </a:r>
            <a:r>
              <a:rPr dirty="0" sz="1000" spc="30">
                <a:latin typeface="Tahoma"/>
                <a:cs typeface="Tahoma"/>
              </a:rPr>
              <a:t>promedio </a:t>
            </a:r>
            <a:r>
              <a:rPr dirty="0" sz="1000" spc="15">
                <a:latin typeface="Tahoma"/>
                <a:cs typeface="Tahoma"/>
              </a:rPr>
              <a:t>máxima del </a:t>
            </a:r>
            <a:r>
              <a:rPr dirty="0" sz="1000" spc="-5">
                <a:latin typeface="Tahoma"/>
                <a:cs typeface="Tahoma"/>
              </a:rPr>
              <a:t>trimestre </a:t>
            </a:r>
            <a:r>
              <a:rPr dirty="0" sz="1000" spc="90">
                <a:latin typeface="Tahoma"/>
                <a:cs typeface="Tahoma"/>
              </a:rPr>
              <a:t>MJJ </a:t>
            </a:r>
            <a:r>
              <a:rPr dirty="0" sz="1000" spc="10">
                <a:latin typeface="Tahoma"/>
                <a:cs typeface="Tahoma"/>
              </a:rPr>
              <a:t>2024. </a:t>
            </a:r>
            <a:r>
              <a:rPr dirty="0" sz="1000" spc="5">
                <a:latin typeface="Tahoma"/>
                <a:cs typeface="Tahoma"/>
              </a:rPr>
              <a:t>Fuente </a:t>
            </a:r>
            <a:r>
              <a:rPr dirty="0" sz="1000" spc="30">
                <a:latin typeface="Tahoma"/>
                <a:cs typeface="Tahoma"/>
              </a:rPr>
              <a:t>MARN/  </a:t>
            </a:r>
            <a:r>
              <a:rPr dirty="0" sz="1000" spc="50">
                <a:latin typeface="Tahoma"/>
                <a:cs typeface="Tahoma"/>
              </a:rPr>
              <a:t>DOA/GMT/CCA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45336" y="813816"/>
            <a:ext cx="4730495" cy="35356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4515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62227" y="6987540"/>
            <a:ext cx="5649595" cy="0"/>
          </a:xfrm>
          <a:custGeom>
            <a:avLst/>
            <a:gdLst/>
            <a:ahLst/>
            <a:cxnLst/>
            <a:rect l="l" t="t" r="r" b="b"/>
            <a:pathLst>
              <a:path w="5649595" h="0">
                <a:moveTo>
                  <a:pt x="0" y="0"/>
                </a:moveTo>
                <a:lnTo>
                  <a:pt x="5649468" y="0"/>
                </a:lnTo>
              </a:path>
            </a:pathLst>
          </a:custGeom>
          <a:ln w="1828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67816" y="877677"/>
            <a:ext cx="5625465" cy="8346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2910205">
              <a:lnSpc>
                <a:spcPct val="100000"/>
              </a:lnSpc>
              <a:spcBef>
                <a:spcPts val="95"/>
              </a:spcBef>
            </a:pPr>
            <a:r>
              <a:rPr dirty="0" sz="1500" spc="25" i="1">
                <a:latin typeface="Trebuchet MS"/>
                <a:cs typeface="Trebuchet MS"/>
              </a:rPr>
              <a:t>Perspectiva</a:t>
            </a:r>
            <a:r>
              <a:rPr dirty="0" sz="1500" spc="-110" i="1">
                <a:latin typeface="Trebuchet MS"/>
                <a:cs typeface="Trebuchet MS"/>
              </a:rPr>
              <a:t> </a:t>
            </a:r>
            <a:r>
              <a:rPr dirty="0" sz="1500" spc="45" i="1">
                <a:latin typeface="Trebuchet MS"/>
                <a:cs typeface="Trebuchet MS"/>
              </a:rPr>
              <a:t>nacional</a:t>
            </a:r>
            <a:r>
              <a:rPr dirty="0" sz="1500" spc="-100" i="1">
                <a:latin typeface="Trebuchet MS"/>
                <a:cs typeface="Trebuchet MS"/>
              </a:rPr>
              <a:t> </a:t>
            </a:r>
            <a:r>
              <a:rPr dirty="0" sz="1500" spc="20" i="1">
                <a:latin typeface="Trebuchet MS"/>
                <a:cs typeface="Trebuchet MS"/>
              </a:rPr>
              <a:t>del</a:t>
            </a:r>
            <a:r>
              <a:rPr dirty="0" sz="1500" spc="-105" i="1">
                <a:latin typeface="Trebuchet MS"/>
                <a:cs typeface="Trebuchet MS"/>
              </a:rPr>
              <a:t> </a:t>
            </a:r>
            <a:r>
              <a:rPr dirty="0" sz="1500" spc="25" i="1">
                <a:latin typeface="Trebuchet MS"/>
                <a:cs typeface="Trebuchet MS"/>
              </a:rPr>
              <a:t>clima  </a:t>
            </a:r>
            <a:r>
              <a:rPr dirty="0" sz="1500" spc="50" i="1">
                <a:latin typeface="Trebuchet MS"/>
                <a:cs typeface="Trebuchet MS"/>
              </a:rPr>
              <a:t>Periodo </a:t>
            </a:r>
            <a:r>
              <a:rPr dirty="0" sz="1500" spc="75" i="1">
                <a:latin typeface="Trebuchet MS"/>
                <a:cs typeface="Trebuchet MS"/>
              </a:rPr>
              <a:t>mayo-agosto</a:t>
            </a:r>
            <a:r>
              <a:rPr dirty="0" sz="1500" spc="-229" i="1">
                <a:latin typeface="Trebuchet MS"/>
                <a:cs typeface="Trebuchet MS"/>
              </a:rPr>
              <a:t> </a:t>
            </a:r>
            <a:r>
              <a:rPr dirty="0" sz="1500" spc="114" i="1">
                <a:latin typeface="Trebuchet MS"/>
                <a:cs typeface="Trebuchet MS"/>
              </a:rPr>
              <a:t>2024</a:t>
            </a:r>
            <a:endParaRPr sz="1500">
              <a:latin typeface="Trebuchet MS"/>
              <a:cs typeface="Trebuchet MS"/>
            </a:endParaRPr>
          </a:p>
          <a:p>
            <a:pPr marL="12700" marR="1706880">
              <a:lnSpc>
                <a:spcPct val="200000"/>
              </a:lnSpc>
              <a:spcBef>
                <a:spcPts val="15"/>
              </a:spcBef>
            </a:pPr>
            <a:r>
              <a:rPr dirty="0" sz="1150" spc="30">
                <a:latin typeface="Calibri"/>
                <a:cs typeface="Calibri"/>
              </a:rPr>
              <a:t>Ministerio </a:t>
            </a:r>
            <a:r>
              <a:rPr dirty="0" sz="1150" spc="65">
                <a:latin typeface="Calibri"/>
                <a:cs typeface="Calibri"/>
              </a:rPr>
              <a:t>de </a:t>
            </a:r>
            <a:r>
              <a:rPr dirty="0" sz="1150" spc="45">
                <a:latin typeface="Calibri"/>
                <a:cs typeface="Calibri"/>
              </a:rPr>
              <a:t>Medio Ambiente, </a:t>
            </a:r>
            <a:r>
              <a:rPr dirty="0" sz="1150" spc="55">
                <a:latin typeface="Calibri"/>
                <a:cs typeface="Calibri"/>
              </a:rPr>
              <a:t>El </a:t>
            </a:r>
            <a:r>
              <a:rPr dirty="0" sz="1150" spc="45">
                <a:latin typeface="Calibri"/>
                <a:cs typeface="Calibri"/>
              </a:rPr>
              <a:t>Salvador, </a:t>
            </a:r>
            <a:r>
              <a:rPr dirty="0" sz="1150" spc="60">
                <a:latin typeface="Calibri"/>
                <a:cs typeface="Calibri"/>
              </a:rPr>
              <a:t>Centroamérica.  Fernando </a:t>
            </a:r>
            <a:r>
              <a:rPr dirty="0" sz="1150" spc="50">
                <a:latin typeface="Calibri"/>
                <a:cs typeface="Calibri"/>
              </a:rPr>
              <a:t>Andrés </a:t>
            </a:r>
            <a:r>
              <a:rPr dirty="0" sz="1150" spc="90">
                <a:latin typeface="Calibri"/>
                <a:cs typeface="Calibri"/>
              </a:rPr>
              <a:t>López</a:t>
            </a:r>
            <a:r>
              <a:rPr dirty="0" sz="1150" spc="35">
                <a:latin typeface="Calibri"/>
                <a:cs typeface="Calibri"/>
              </a:rPr>
              <a:t> </a:t>
            </a:r>
            <a:r>
              <a:rPr dirty="0" sz="1150" spc="55">
                <a:latin typeface="Calibri"/>
                <a:cs typeface="Calibri"/>
              </a:rPr>
              <a:t>Larreynaga</a:t>
            </a:r>
            <a:endParaRPr sz="1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150" spc="35">
                <a:latin typeface="Calibri"/>
                <a:cs typeface="Calibri"/>
              </a:rPr>
              <a:t>Ministro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150" spc="60">
                <a:latin typeface="Calibri"/>
                <a:cs typeface="Calibri"/>
              </a:rPr>
              <a:t>Luis </a:t>
            </a:r>
            <a:r>
              <a:rPr dirty="0" sz="1150" spc="65">
                <a:latin typeface="Calibri"/>
                <a:cs typeface="Calibri"/>
              </a:rPr>
              <a:t>Eduardo</a:t>
            </a:r>
            <a:r>
              <a:rPr dirty="0" sz="1150" spc="25">
                <a:latin typeface="Calibri"/>
                <a:cs typeface="Calibri"/>
              </a:rPr>
              <a:t> Menjívar</a:t>
            </a:r>
            <a:endParaRPr sz="1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150" spc="65">
                <a:latin typeface="Calibri"/>
                <a:cs typeface="Calibri"/>
              </a:rPr>
              <a:t>Director General del Observatorio de </a:t>
            </a:r>
            <a:r>
              <a:rPr dirty="0" sz="1150" spc="80">
                <a:latin typeface="Calibri"/>
                <a:cs typeface="Calibri"/>
              </a:rPr>
              <a:t>Amenazas </a:t>
            </a:r>
            <a:r>
              <a:rPr dirty="0" sz="1150" spc="50">
                <a:latin typeface="Calibri"/>
                <a:cs typeface="Calibri"/>
              </a:rPr>
              <a:t>y </a:t>
            </a:r>
            <a:r>
              <a:rPr dirty="0" sz="1150" spc="75">
                <a:latin typeface="Calibri"/>
                <a:cs typeface="Calibri"/>
              </a:rPr>
              <a:t>Recursos</a:t>
            </a:r>
            <a:r>
              <a:rPr dirty="0" sz="1150" spc="45">
                <a:latin typeface="Calibri"/>
                <a:cs typeface="Calibri"/>
              </a:rPr>
              <a:t> </a:t>
            </a:r>
            <a:r>
              <a:rPr dirty="0" sz="1150" spc="55">
                <a:latin typeface="Calibri"/>
                <a:cs typeface="Calibri"/>
              </a:rPr>
              <a:t>Naturales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00">
              <a:latin typeface="Calibri"/>
              <a:cs typeface="Calibri"/>
            </a:endParaRPr>
          </a:p>
          <a:p>
            <a:pPr marL="12700" marR="3427095">
              <a:lnSpc>
                <a:spcPct val="100000"/>
              </a:lnSpc>
            </a:pPr>
            <a:r>
              <a:rPr dirty="0" sz="1150" spc="65">
                <a:latin typeface="Calibri"/>
                <a:cs typeface="Calibri"/>
              </a:rPr>
              <a:t>Pablo </a:t>
            </a:r>
            <a:r>
              <a:rPr dirty="0" sz="1150" spc="55">
                <a:latin typeface="Calibri"/>
                <a:cs typeface="Calibri"/>
              </a:rPr>
              <a:t>Ernesto </a:t>
            </a:r>
            <a:r>
              <a:rPr dirty="0" sz="1150" spc="40">
                <a:latin typeface="Calibri"/>
                <a:cs typeface="Calibri"/>
              </a:rPr>
              <a:t>Ayala</a:t>
            </a:r>
            <a:r>
              <a:rPr dirty="0" sz="1150" spc="-35">
                <a:latin typeface="Calibri"/>
                <a:cs typeface="Calibri"/>
              </a:rPr>
              <a:t> </a:t>
            </a:r>
            <a:r>
              <a:rPr dirty="0" sz="1150" spc="60">
                <a:latin typeface="Calibri"/>
                <a:cs typeface="Calibri"/>
              </a:rPr>
              <a:t>Montenegro  </a:t>
            </a:r>
            <a:r>
              <a:rPr dirty="0" sz="1150" spc="70">
                <a:latin typeface="Calibri"/>
                <a:cs typeface="Calibri"/>
              </a:rPr>
              <a:t>Gerente </a:t>
            </a:r>
            <a:r>
              <a:rPr dirty="0" sz="1150" spc="65">
                <a:latin typeface="Calibri"/>
                <a:cs typeface="Calibri"/>
              </a:rPr>
              <a:t>de</a:t>
            </a:r>
            <a:r>
              <a:rPr dirty="0" sz="1150" spc="45">
                <a:latin typeface="Calibri"/>
                <a:cs typeface="Calibri"/>
              </a:rPr>
              <a:t> </a:t>
            </a:r>
            <a:r>
              <a:rPr dirty="0" sz="1150" spc="60">
                <a:latin typeface="Calibri"/>
                <a:cs typeface="Calibri"/>
              </a:rPr>
              <a:t>Meteorología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150" spc="45">
                <a:latin typeface="Calibri"/>
                <a:cs typeface="Calibri"/>
              </a:rPr>
              <a:t>Sidia </a:t>
            </a:r>
            <a:r>
              <a:rPr dirty="0" sz="1150" spc="35">
                <a:latin typeface="Calibri"/>
                <a:cs typeface="Calibri"/>
              </a:rPr>
              <a:t>Sire Marinero</a:t>
            </a:r>
            <a:r>
              <a:rPr dirty="0" sz="1150" spc="65">
                <a:latin typeface="Calibri"/>
                <a:cs typeface="Calibri"/>
              </a:rPr>
              <a:t> Tobar</a:t>
            </a:r>
            <a:endParaRPr sz="1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150" spc="80">
                <a:latin typeface="Calibri"/>
                <a:cs typeface="Calibri"/>
              </a:rPr>
              <a:t>Coordinadora </a:t>
            </a:r>
            <a:r>
              <a:rPr dirty="0" sz="1150" spc="40">
                <a:latin typeface="Calibri"/>
                <a:cs typeface="Calibri"/>
              </a:rPr>
              <a:t>Área </a:t>
            </a:r>
            <a:r>
              <a:rPr dirty="0" sz="1150" spc="65">
                <a:latin typeface="Calibri"/>
                <a:cs typeface="Calibri"/>
              </a:rPr>
              <a:t>de </a:t>
            </a:r>
            <a:r>
              <a:rPr dirty="0" sz="1150" spc="90">
                <a:latin typeface="Calibri"/>
                <a:cs typeface="Calibri"/>
              </a:rPr>
              <a:t>Clima </a:t>
            </a:r>
            <a:r>
              <a:rPr dirty="0" sz="1150" spc="50">
                <a:latin typeface="Calibri"/>
                <a:cs typeface="Calibri"/>
              </a:rPr>
              <a:t>y</a:t>
            </a:r>
            <a:r>
              <a:rPr dirty="0" sz="1150" spc="15">
                <a:latin typeface="Calibri"/>
                <a:cs typeface="Calibri"/>
              </a:rPr>
              <a:t> </a:t>
            </a:r>
            <a:r>
              <a:rPr dirty="0" sz="1150" spc="75">
                <a:latin typeface="Calibri"/>
                <a:cs typeface="Calibri"/>
              </a:rPr>
              <a:t>Agrometeorología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150" spc="75">
                <a:latin typeface="Calibri"/>
                <a:cs typeface="Calibri"/>
              </a:rPr>
              <a:t>Elaboración </a:t>
            </a:r>
            <a:r>
              <a:rPr dirty="0" sz="1150" spc="70">
                <a:latin typeface="Calibri"/>
                <a:cs typeface="Calibri"/>
              </a:rPr>
              <a:t>de</a:t>
            </a:r>
            <a:r>
              <a:rPr dirty="0" sz="1150" spc="90">
                <a:latin typeface="Calibri"/>
                <a:cs typeface="Calibri"/>
              </a:rPr>
              <a:t> </a:t>
            </a:r>
            <a:r>
              <a:rPr dirty="0" sz="1150" spc="75">
                <a:latin typeface="Calibri"/>
                <a:cs typeface="Calibri"/>
              </a:rPr>
              <a:t>pronósticos</a:t>
            </a:r>
            <a:endParaRPr sz="1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150" spc="25">
                <a:latin typeface="Calibri"/>
                <a:cs typeface="Calibri"/>
              </a:rPr>
              <a:t>Alirio </a:t>
            </a:r>
            <a:r>
              <a:rPr dirty="0" sz="1150" spc="60">
                <a:latin typeface="Calibri"/>
                <a:cs typeface="Calibri"/>
              </a:rPr>
              <a:t>Rosa, </a:t>
            </a:r>
            <a:r>
              <a:rPr dirty="0" sz="1150" spc="75">
                <a:latin typeface="Calibri"/>
                <a:cs typeface="Calibri"/>
              </a:rPr>
              <a:t>Napoleón </a:t>
            </a:r>
            <a:r>
              <a:rPr dirty="0" sz="1150" spc="70">
                <a:latin typeface="Calibri"/>
                <a:cs typeface="Calibri"/>
              </a:rPr>
              <a:t>Galdámez, </a:t>
            </a:r>
            <a:r>
              <a:rPr dirty="0" sz="1150" spc="60">
                <a:latin typeface="Calibri"/>
                <a:cs typeface="Calibri"/>
              </a:rPr>
              <a:t>Amides </a:t>
            </a:r>
            <a:r>
              <a:rPr dirty="0" sz="1150" spc="55">
                <a:latin typeface="Calibri"/>
                <a:cs typeface="Calibri"/>
              </a:rPr>
              <a:t>Figueroa </a:t>
            </a:r>
            <a:r>
              <a:rPr dirty="0" sz="1150" spc="50">
                <a:latin typeface="Calibri"/>
                <a:cs typeface="Calibri"/>
              </a:rPr>
              <a:t>y </a:t>
            </a:r>
            <a:r>
              <a:rPr dirty="0" sz="1150" spc="40">
                <a:latin typeface="Calibri"/>
                <a:cs typeface="Calibri"/>
              </a:rPr>
              <a:t>Sidia</a:t>
            </a:r>
            <a:r>
              <a:rPr dirty="0" sz="1150" spc="-25">
                <a:latin typeface="Calibri"/>
                <a:cs typeface="Calibri"/>
              </a:rPr>
              <a:t> </a:t>
            </a:r>
            <a:r>
              <a:rPr dirty="0" sz="1150" spc="35">
                <a:latin typeface="Calibri"/>
                <a:cs typeface="Calibri"/>
              </a:rPr>
              <a:t>Marinero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150" spc="75">
                <a:latin typeface="Calibri"/>
                <a:cs typeface="Calibri"/>
              </a:rPr>
              <a:t>Elaboración </a:t>
            </a:r>
            <a:r>
              <a:rPr dirty="0" sz="1150" spc="70">
                <a:latin typeface="Calibri"/>
                <a:cs typeface="Calibri"/>
              </a:rPr>
              <a:t>de</a:t>
            </a:r>
            <a:r>
              <a:rPr dirty="0" sz="1150" spc="90">
                <a:latin typeface="Calibri"/>
                <a:cs typeface="Calibri"/>
              </a:rPr>
              <a:t> </a:t>
            </a:r>
            <a:r>
              <a:rPr dirty="0" sz="1150" spc="70">
                <a:latin typeface="Calibri"/>
                <a:cs typeface="Calibri"/>
              </a:rPr>
              <a:t>mapas</a:t>
            </a:r>
            <a:endParaRPr sz="1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150" spc="25">
                <a:latin typeface="Calibri"/>
                <a:cs typeface="Calibri"/>
              </a:rPr>
              <a:t>Alirio </a:t>
            </a:r>
            <a:r>
              <a:rPr dirty="0" sz="1150" spc="60">
                <a:latin typeface="Calibri"/>
                <a:cs typeface="Calibri"/>
              </a:rPr>
              <a:t>Rosa, </a:t>
            </a:r>
            <a:r>
              <a:rPr dirty="0" sz="1150" spc="75">
                <a:latin typeface="Calibri"/>
                <a:cs typeface="Calibri"/>
              </a:rPr>
              <a:t>Napoleón </a:t>
            </a:r>
            <a:r>
              <a:rPr dirty="0" sz="1150" spc="70">
                <a:latin typeface="Calibri"/>
                <a:cs typeface="Calibri"/>
              </a:rPr>
              <a:t>Galdámez, </a:t>
            </a:r>
            <a:r>
              <a:rPr dirty="0" sz="1150" spc="45">
                <a:latin typeface="Calibri"/>
                <a:cs typeface="Calibri"/>
              </a:rPr>
              <a:t>Fátima </a:t>
            </a:r>
            <a:r>
              <a:rPr dirty="0" sz="1150" spc="60">
                <a:latin typeface="Calibri"/>
                <a:cs typeface="Calibri"/>
              </a:rPr>
              <a:t>Diaz, </a:t>
            </a:r>
            <a:r>
              <a:rPr dirty="0" sz="1150" spc="55">
                <a:latin typeface="Calibri"/>
                <a:cs typeface="Calibri"/>
              </a:rPr>
              <a:t>Antonio </a:t>
            </a:r>
            <a:r>
              <a:rPr dirty="0" sz="1150" spc="40">
                <a:latin typeface="Calibri"/>
                <a:cs typeface="Calibri"/>
              </a:rPr>
              <a:t>Medina </a:t>
            </a:r>
            <a:r>
              <a:rPr dirty="0" sz="1150" spc="50">
                <a:latin typeface="Calibri"/>
                <a:cs typeface="Calibri"/>
              </a:rPr>
              <a:t>y </a:t>
            </a:r>
            <a:r>
              <a:rPr dirty="0" sz="1150" spc="70">
                <a:latin typeface="Calibri"/>
                <a:cs typeface="Calibri"/>
              </a:rPr>
              <a:t>Juliana</a:t>
            </a:r>
            <a:r>
              <a:rPr dirty="0" sz="1150" spc="-10">
                <a:latin typeface="Calibri"/>
                <a:cs typeface="Calibri"/>
              </a:rPr>
              <a:t> </a:t>
            </a:r>
            <a:r>
              <a:rPr dirty="0" sz="1150" spc="60">
                <a:latin typeface="Calibri"/>
                <a:cs typeface="Calibri"/>
              </a:rPr>
              <a:t>Escamilla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150" spc="90">
                <a:latin typeface="Calibri"/>
                <a:cs typeface="Calibri"/>
              </a:rPr>
              <a:t>Redacción</a:t>
            </a:r>
            <a:endParaRPr sz="1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150" spc="45">
                <a:latin typeface="Calibri"/>
                <a:cs typeface="Calibri"/>
              </a:rPr>
              <a:t>Sidia </a:t>
            </a:r>
            <a:r>
              <a:rPr dirty="0" sz="1150" spc="35">
                <a:latin typeface="Calibri"/>
                <a:cs typeface="Calibri"/>
              </a:rPr>
              <a:t>Sire</a:t>
            </a:r>
            <a:r>
              <a:rPr dirty="0" sz="1150" spc="45">
                <a:latin typeface="Calibri"/>
                <a:cs typeface="Calibri"/>
              </a:rPr>
              <a:t> </a:t>
            </a:r>
            <a:r>
              <a:rPr dirty="0" sz="1150" spc="35">
                <a:latin typeface="Calibri"/>
                <a:cs typeface="Calibri"/>
              </a:rPr>
              <a:t>Marinero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00">
              <a:latin typeface="Calibri"/>
              <a:cs typeface="Calibri"/>
            </a:endParaRPr>
          </a:p>
          <a:p>
            <a:pPr marL="12700" marR="4504690">
              <a:lnSpc>
                <a:spcPct val="100000"/>
              </a:lnSpc>
            </a:pPr>
            <a:r>
              <a:rPr dirty="0" sz="1150" spc="60">
                <a:latin typeface="Calibri"/>
                <a:cs typeface="Calibri"/>
              </a:rPr>
              <a:t>Revisión</a:t>
            </a:r>
            <a:r>
              <a:rPr dirty="0" sz="1150" spc="35">
                <a:latin typeface="Calibri"/>
                <a:cs typeface="Calibri"/>
              </a:rPr>
              <a:t> </a:t>
            </a:r>
            <a:r>
              <a:rPr dirty="0" sz="1150" spc="75">
                <a:latin typeface="Calibri"/>
                <a:cs typeface="Calibri"/>
              </a:rPr>
              <a:t>técnica  </a:t>
            </a:r>
            <a:r>
              <a:rPr dirty="0" sz="1150" spc="65">
                <a:latin typeface="Calibri"/>
                <a:cs typeface="Calibri"/>
              </a:rPr>
              <a:t>Pablo</a:t>
            </a:r>
            <a:r>
              <a:rPr dirty="0" sz="1150" spc="45">
                <a:latin typeface="Calibri"/>
                <a:cs typeface="Calibri"/>
              </a:rPr>
              <a:t> </a:t>
            </a:r>
            <a:r>
              <a:rPr dirty="0" sz="1150" spc="35">
                <a:latin typeface="Calibri"/>
                <a:cs typeface="Calibri"/>
              </a:rPr>
              <a:t>Ayala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150" spc="70">
                <a:latin typeface="Calibri"/>
                <a:cs typeface="Calibri"/>
              </a:rPr>
              <a:t>Edición </a:t>
            </a:r>
            <a:r>
              <a:rPr dirty="0" sz="1150" spc="50">
                <a:latin typeface="Calibri"/>
                <a:cs typeface="Calibri"/>
              </a:rPr>
              <a:t>y</a:t>
            </a:r>
            <a:r>
              <a:rPr dirty="0" sz="1150" spc="65">
                <a:latin typeface="Calibri"/>
                <a:cs typeface="Calibri"/>
              </a:rPr>
              <a:t> </a:t>
            </a:r>
            <a:r>
              <a:rPr dirty="0" sz="1150" spc="60">
                <a:latin typeface="Calibri"/>
                <a:cs typeface="Calibri"/>
              </a:rPr>
              <a:t>diseño</a:t>
            </a:r>
            <a:endParaRPr sz="1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150" spc="65">
                <a:latin typeface="Calibri"/>
                <a:cs typeface="Calibri"/>
              </a:rPr>
              <a:t>Gerencia </a:t>
            </a:r>
            <a:r>
              <a:rPr dirty="0" sz="1150" spc="70">
                <a:latin typeface="Calibri"/>
                <a:cs typeface="Calibri"/>
              </a:rPr>
              <a:t>de</a:t>
            </a:r>
            <a:r>
              <a:rPr dirty="0" sz="1150" spc="10">
                <a:latin typeface="Calibri"/>
                <a:cs typeface="Calibri"/>
              </a:rPr>
              <a:t> </a:t>
            </a:r>
            <a:r>
              <a:rPr dirty="0" sz="1150" spc="85">
                <a:latin typeface="Calibri"/>
                <a:cs typeface="Calibri"/>
              </a:rPr>
              <a:t>Comunicaciones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150" spc="20">
                <a:latin typeface="Calibri"/>
                <a:cs typeface="Calibri"/>
              </a:rPr>
              <a:t>Abril,</a:t>
            </a:r>
            <a:r>
              <a:rPr dirty="0" sz="1150" spc="40">
                <a:latin typeface="Calibri"/>
                <a:cs typeface="Calibri"/>
              </a:rPr>
              <a:t> </a:t>
            </a:r>
            <a:r>
              <a:rPr dirty="0" sz="1150" spc="90">
                <a:latin typeface="Calibri"/>
                <a:cs typeface="Calibri"/>
              </a:rPr>
              <a:t>2024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Calibri"/>
              <a:cs typeface="Calibri"/>
            </a:endParaRPr>
          </a:p>
          <a:p>
            <a:pPr marL="12700" marR="628015">
              <a:lnSpc>
                <a:spcPct val="100000"/>
              </a:lnSpc>
            </a:pPr>
            <a:r>
              <a:rPr dirty="0" sz="1150" spc="50">
                <a:latin typeface="Calibri"/>
                <a:cs typeface="Calibri"/>
              </a:rPr>
              <a:t>Este </a:t>
            </a:r>
            <a:r>
              <a:rPr dirty="0" sz="1150" spc="80">
                <a:latin typeface="Calibri"/>
                <a:cs typeface="Calibri"/>
              </a:rPr>
              <a:t>documento </a:t>
            </a:r>
            <a:r>
              <a:rPr dirty="0" sz="1150" spc="65">
                <a:latin typeface="Calibri"/>
                <a:cs typeface="Calibri"/>
              </a:rPr>
              <a:t>puede </a:t>
            </a:r>
            <a:r>
              <a:rPr dirty="0" sz="1150" spc="45">
                <a:latin typeface="Calibri"/>
                <a:cs typeface="Calibri"/>
              </a:rPr>
              <a:t>ser </a:t>
            </a:r>
            <a:r>
              <a:rPr dirty="0" sz="1150" spc="60">
                <a:latin typeface="Calibri"/>
                <a:cs typeface="Calibri"/>
              </a:rPr>
              <a:t>reproducido </a:t>
            </a:r>
            <a:r>
              <a:rPr dirty="0" sz="1150" spc="70">
                <a:latin typeface="Calibri"/>
                <a:cs typeface="Calibri"/>
              </a:rPr>
              <a:t>todo </a:t>
            </a:r>
            <a:r>
              <a:rPr dirty="0" sz="1150" spc="105">
                <a:latin typeface="Calibri"/>
                <a:cs typeface="Calibri"/>
              </a:rPr>
              <a:t>o </a:t>
            </a:r>
            <a:r>
              <a:rPr dirty="0" sz="1150" spc="70">
                <a:latin typeface="Calibri"/>
                <a:cs typeface="Calibri"/>
              </a:rPr>
              <a:t>en </a:t>
            </a:r>
            <a:r>
              <a:rPr dirty="0" sz="1150" spc="30">
                <a:latin typeface="Calibri"/>
                <a:cs typeface="Calibri"/>
              </a:rPr>
              <a:t>parte, </a:t>
            </a:r>
            <a:r>
              <a:rPr dirty="0" sz="1150" spc="80">
                <a:latin typeface="Calibri"/>
                <a:cs typeface="Calibri"/>
              </a:rPr>
              <a:t>reconociendo</a:t>
            </a:r>
            <a:r>
              <a:rPr dirty="0" sz="1150" spc="-70">
                <a:latin typeface="Calibri"/>
                <a:cs typeface="Calibri"/>
              </a:rPr>
              <a:t> </a:t>
            </a:r>
            <a:r>
              <a:rPr dirty="0" sz="1150" spc="55">
                <a:latin typeface="Calibri"/>
                <a:cs typeface="Calibri"/>
              </a:rPr>
              <a:t>los  </a:t>
            </a:r>
            <a:r>
              <a:rPr dirty="0" sz="1150" spc="75">
                <a:latin typeface="Calibri"/>
                <a:cs typeface="Calibri"/>
              </a:rPr>
              <a:t>derechos </a:t>
            </a:r>
            <a:r>
              <a:rPr dirty="0" sz="1150" spc="50">
                <a:latin typeface="Calibri"/>
                <a:cs typeface="Calibri"/>
              </a:rPr>
              <a:t>del </a:t>
            </a:r>
            <a:r>
              <a:rPr dirty="0" sz="1150" spc="25">
                <a:latin typeface="Calibri"/>
                <a:cs typeface="Calibri"/>
              </a:rPr>
              <a:t>Ministerio </a:t>
            </a:r>
            <a:r>
              <a:rPr dirty="0" sz="1150" spc="65">
                <a:latin typeface="Calibri"/>
                <a:cs typeface="Calibri"/>
              </a:rPr>
              <a:t>de </a:t>
            </a:r>
            <a:r>
              <a:rPr dirty="0" sz="1150" spc="45">
                <a:latin typeface="Calibri"/>
                <a:cs typeface="Calibri"/>
              </a:rPr>
              <a:t>Medio</a:t>
            </a:r>
            <a:r>
              <a:rPr dirty="0" sz="1150">
                <a:latin typeface="Calibri"/>
                <a:cs typeface="Calibri"/>
              </a:rPr>
              <a:t> </a:t>
            </a:r>
            <a:r>
              <a:rPr dirty="0" sz="1150" spc="45">
                <a:latin typeface="Calibri"/>
                <a:cs typeface="Calibri"/>
              </a:rPr>
              <a:t>Ambiente.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150" spc="30">
                <a:latin typeface="Calibri"/>
                <a:cs typeface="Calibri"/>
              </a:rPr>
              <a:t>Ministerio </a:t>
            </a:r>
            <a:r>
              <a:rPr dirty="0" sz="1150" spc="65">
                <a:latin typeface="Calibri"/>
                <a:cs typeface="Calibri"/>
              </a:rPr>
              <a:t>de </a:t>
            </a:r>
            <a:r>
              <a:rPr dirty="0" sz="1150" spc="45">
                <a:latin typeface="Calibri"/>
                <a:cs typeface="Calibri"/>
              </a:rPr>
              <a:t>Medio</a:t>
            </a:r>
            <a:r>
              <a:rPr dirty="0" sz="1150" spc="55">
                <a:latin typeface="Calibri"/>
                <a:cs typeface="Calibri"/>
              </a:rPr>
              <a:t> </a:t>
            </a:r>
            <a:r>
              <a:rPr dirty="0" sz="1150" spc="45">
                <a:latin typeface="Calibri"/>
                <a:cs typeface="Calibri"/>
              </a:rPr>
              <a:t>Ambiente.</a:t>
            </a:r>
            <a:endParaRPr sz="115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1150" spc="55">
                <a:latin typeface="Calibri"/>
                <a:cs typeface="Calibri"/>
              </a:rPr>
              <a:t>Kilómetro 5 </a:t>
            </a:r>
            <a:r>
              <a:rPr dirty="0" sz="1150" spc="310">
                <a:latin typeface="Calibri"/>
                <a:cs typeface="Calibri"/>
              </a:rPr>
              <a:t>½</a:t>
            </a:r>
            <a:r>
              <a:rPr dirty="0" sz="1150" spc="-5">
                <a:latin typeface="Calibri"/>
                <a:cs typeface="Calibri"/>
              </a:rPr>
              <a:t> </a:t>
            </a:r>
            <a:r>
              <a:rPr dirty="0" sz="1150" spc="40">
                <a:latin typeface="Calibri"/>
                <a:cs typeface="Calibri"/>
              </a:rPr>
              <a:t>carretera </a:t>
            </a:r>
            <a:r>
              <a:rPr dirty="0" sz="1150" spc="45">
                <a:latin typeface="Calibri"/>
                <a:cs typeface="Calibri"/>
              </a:rPr>
              <a:t>a Santa </a:t>
            </a:r>
            <a:r>
              <a:rPr dirty="0" sz="1150" spc="60">
                <a:latin typeface="Calibri"/>
                <a:cs typeface="Calibri"/>
              </a:rPr>
              <a:t>Tecla, calle </a:t>
            </a:r>
            <a:r>
              <a:rPr dirty="0" sz="1150" spc="50">
                <a:latin typeface="Calibri"/>
                <a:cs typeface="Calibri"/>
              </a:rPr>
              <a:t>y </a:t>
            </a:r>
            <a:r>
              <a:rPr dirty="0" sz="1150" spc="70">
                <a:latin typeface="Calibri"/>
                <a:cs typeface="Calibri"/>
              </a:rPr>
              <a:t>colonia </a:t>
            </a:r>
            <a:r>
              <a:rPr dirty="0" sz="1150" spc="65">
                <a:latin typeface="Calibri"/>
                <a:cs typeface="Calibri"/>
              </a:rPr>
              <a:t>Las </a:t>
            </a:r>
            <a:r>
              <a:rPr dirty="0" sz="1150" spc="50">
                <a:latin typeface="Calibri"/>
                <a:cs typeface="Calibri"/>
              </a:rPr>
              <a:t>Mercedes, </a:t>
            </a:r>
            <a:r>
              <a:rPr dirty="0" sz="1150" spc="55">
                <a:latin typeface="Calibri"/>
                <a:cs typeface="Calibri"/>
              </a:rPr>
              <a:t>Edificios </a:t>
            </a:r>
            <a:r>
              <a:rPr dirty="0" sz="1150" spc="50">
                <a:latin typeface="Calibri"/>
                <a:cs typeface="Calibri"/>
              </a:rPr>
              <a:t>MARN,  instalaciones ISTA, </a:t>
            </a:r>
            <a:r>
              <a:rPr dirty="0" sz="1150" spc="70">
                <a:latin typeface="Calibri"/>
                <a:cs typeface="Calibri"/>
              </a:rPr>
              <a:t>San </a:t>
            </a:r>
            <a:r>
              <a:rPr dirty="0" sz="1150" spc="45">
                <a:latin typeface="Calibri"/>
                <a:cs typeface="Calibri"/>
              </a:rPr>
              <a:t>Salvador, </a:t>
            </a:r>
            <a:r>
              <a:rPr dirty="0" sz="1150" spc="55">
                <a:latin typeface="Calibri"/>
                <a:cs typeface="Calibri"/>
              </a:rPr>
              <a:t>El </a:t>
            </a:r>
            <a:r>
              <a:rPr dirty="0" sz="1150" spc="45">
                <a:latin typeface="Calibri"/>
                <a:cs typeface="Calibri"/>
              </a:rPr>
              <a:t>Salvador,</a:t>
            </a:r>
            <a:r>
              <a:rPr dirty="0" sz="1150" spc="-5">
                <a:latin typeface="Calibri"/>
                <a:cs typeface="Calibri"/>
              </a:rPr>
              <a:t> </a:t>
            </a:r>
            <a:r>
              <a:rPr dirty="0" sz="1150" spc="60">
                <a:latin typeface="Calibri"/>
                <a:cs typeface="Calibri"/>
              </a:rPr>
              <a:t>Centroamérica.</a:t>
            </a:r>
            <a:endParaRPr sz="1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150" spc="65">
                <a:latin typeface="Calibri"/>
                <a:cs typeface="Calibri"/>
              </a:rPr>
              <a:t>Teléfono: </a:t>
            </a:r>
            <a:r>
              <a:rPr dirty="0" sz="1150" spc="70">
                <a:latin typeface="Calibri"/>
                <a:cs typeface="Calibri"/>
              </a:rPr>
              <a:t>(+503)</a:t>
            </a:r>
            <a:r>
              <a:rPr dirty="0" sz="1150" spc="25">
                <a:latin typeface="Calibri"/>
                <a:cs typeface="Calibri"/>
              </a:rPr>
              <a:t> </a:t>
            </a:r>
            <a:r>
              <a:rPr dirty="0" sz="1150" spc="65">
                <a:latin typeface="Calibri"/>
                <a:cs typeface="Calibri"/>
              </a:rPr>
              <a:t>2132-6276</a:t>
            </a:r>
            <a:endParaRPr sz="1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150" spc="35">
                <a:latin typeface="Calibri"/>
                <a:cs typeface="Calibri"/>
              </a:rPr>
              <a:t>Sitio </a:t>
            </a:r>
            <a:r>
              <a:rPr dirty="0" sz="1150" spc="65">
                <a:latin typeface="Calibri"/>
                <a:cs typeface="Calibri"/>
              </a:rPr>
              <a:t>web:</a:t>
            </a:r>
            <a:r>
              <a:rPr dirty="0" sz="1150" spc="45">
                <a:latin typeface="Calibri"/>
                <a:cs typeface="Calibri"/>
              </a:rPr>
              <a:t> </a:t>
            </a:r>
            <a:r>
              <a:rPr dirty="0" sz="1150" spc="55">
                <a:latin typeface="Calibri"/>
                <a:cs typeface="Calibri"/>
                <a:hlinkClick r:id="rId3"/>
              </a:rPr>
              <a:t>www.ambiente.gob.sv</a:t>
            </a:r>
            <a:endParaRPr sz="1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150" spc="85">
                <a:latin typeface="Calibri"/>
                <a:cs typeface="Calibri"/>
              </a:rPr>
              <a:t>Correo </a:t>
            </a:r>
            <a:r>
              <a:rPr dirty="0" sz="1150" spc="60">
                <a:latin typeface="Calibri"/>
                <a:cs typeface="Calibri"/>
              </a:rPr>
              <a:t>electrónico:</a:t>
            </a:r>
            <a:r>
              <a:rPr dirty="0" sz="1150" spc="30">
                <a:latin typeface="Calibri"/>
                <a:cs typeface="Calibri"/>
              </a:rPr>
              <a:t> </a:t>
            </a:r>
            <a:r>
              <a:rPr dirty="0" u="sng" sz="1150" spc="5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4"/>
              </a:rPr>
              <a:t>medioambiente@ambiente.gob.sv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 algn="ctr" marL="10795">
              <a:lnSpc>
                <a:spcPct val="100000"/>
              </a:lnSpc>
              <a:spcBef>
                <a:spcPts val="905"/>
              </a:spcBef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2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24632" y="9521638"/>
            <a:ext cx="1754505" cy="177165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25">
                <a:solidFill>
                  <a:srgbClr val="262626"/>
                </a:solidFill>
                <a:latin typeface="Calibri"/>
                <a:cs typeface="Calibri"/>
              </a:rPr>
              <a:t>Ministerio </a:t>
            </a:r>
            <a:r>
              <a:rPr dirty="0" sz="1000" spc="55">
                <a:solidFill>
                  <a:srgbClr val="262626"/>
                </a:solidFill>
                <a:latin typeface="Calibri"/>
                <a:cs typeface="Calibri"/>
              </a:rPr>
              <a:t>de </a:t>
            </a:r>
            <a:r>
              <a:rPr dirty="0" sz="1000" spc="40">
                <a:solidFill>
                  <a:srgbClr val="262626"/>
                </a:solidFill>
                <a:latin typeface="Calibri"/>
                <a:cs typeface="Calibri"/>
              </a:rPr>
              <a:t>Medio</a:t>
            </a:r>
            <a:r>
              <a:rPr dirty="0" sz="1000" spc="1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dirty="0" sz="1000" spc="45">
                <a:solidFill>
                  <a:srgbClr val="262626"/>
                </a:solidFill>
                <a:latin typeface="Calibri"/>
                <a:cs typeface="Calibri"/>
              </a:rPr>
              <a:t>Ambiente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6311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54024" y="722376"/>
            <a:ext cx="5866130" cy="0"/>
          </a:xfrm>
          <a:custGeom>
            <a:avLst/>
            <a:gdLst/>
            <a:ahLst/>
            <a:cxnLst/>
            <a:rect l="l" t="t" r="r" b="b"/>
            <a:pathLst>
              <a:path w="5866130" h="0">
                <a:moveTo>
                  <a:pt x="0" y="0"/>
                </a:moveTo>
                <a:lnTo>
                  <a:pt x="5865876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54024" y="4453128"/>
            <a:ext cx="5866130" cy="0"/>
          </a:xfrm>
          <a:custGeom>
            <a:avLst/>
            <a:gdLst/>
            <a:ahLst/>
            <a:cxnLst/>
            <a:rect l="l" t="t" r="r" b="b"/>
            <a:pathLst>
              <a:path w="5866130" h="0">
                <a:moveTo>
                  <a:pt x="0" y="0"/>
                </a:moveTo>
                <a:lnTo>
                  <a:pt x="5865876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59612" y="4446763"/>
            <a:ext cx="5850255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711200" algn="l"/>
              </a:tabLst>
            </a:pPr>
            <a:r>
              <a:rPr dirty="0" sz="1000" spc="-5">
                <a:latin typeface="Tahoma"/>
                <a:cs typeface="Tahoma"/>
              </a:rPr>
              <a:t>Figura  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9.	</a:t>
            </a:r>
            <a:r>
              <a:rPr dirty="0" sz="1000" spc="5">
                <a:latin typeface="Tahoma"/>
                <a:cs typeface="Tahoma"/>
              </a:rPr>
              <a:t>Perspectiva 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>
                <a:latin typeface="Tahoma"/>
                <a:cs typeface="Tahoma"/>
              </a:rPr>
              <a:t>temperatura </a:t>
            </a:r>
            <a:r>
              <a:rPr dirty="0" sz="1000" spc="30">
                <a:latin typeface="Tahoma"/>
                <a:cs typeface="Tahoma"/>
              </a:rPr>
              <a:t>promedio </a:t>
            </a:r>
            <a:r>
              <a:rPr dirty="0" sz="1000" spc="20">
                <a:latin typeface="Tahoma"/>
                <a:cs typeface="Tahoma"/>
              </a:rPr>
              <a:t>mínima </a:t>
            </a:r>
            <a:r>
              <a:rPr dirty="0" sz="1000" spc="15">
                <a:latin typeface="Tahoma"/>
                <a:cs typeface="Tahoma"/>
              </a:rPr>
              <a:t>del </a:t>
            </a:r>
            <a:r>
              <a:rPr dirty="0" sz="1000" spc="-5">
                <a:latin typeface="Tahoma"/>
                <a:cs typeface="Tahoma"/>
              </a:rPr>
              <a:t>trimestre </a:t>
            </a:r>
            <a:r>
              <a:rPr dirty="0" sz="1000" spc="90">
                <a:latin typeface="Tahoma"/>
                <a:cs typeface="Tahoma"/>
              </a:rPr>
              <a:t>MJJ </a:t>
            </a:r>
            <a:r>
              <a:rPr dirty="0" sz="1000" spc="10">
                <a:latin typeface="Tahoma"/>
                <a:cs typeface="Tahoma"/>
              </a:rPr>
              <a:t>2024. </a:t>
            </a:r>
            <a:r>
              <a:rPr dirty="0" sz="1000" spc="5">
                <a:latin typeface="Tahoma"/>
                <a:cs typeface="Tahoma"/>
              </a:rPr>
              <a:t>Fuente  </a:t>
            </a:r>
            <a:r>
              <a:rPr dirty="0" sz="1000" spc="45">
                <a:latin typeface="Tahoma"/>
                <a:cs typeface="Tahoma"/>
              </a:rPr>
              <a:t>MARN/DOA/GMT/CCA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54024" y="8702040"/>
            <a:ext cx="5866130" cy="0"/>
          </a:xfrm>
          <a:custGeom>
            <a:avLst/>
            <a:gdLst/>
            <a:ahLst/>
            <a:cxnLst/>
            <a:rect l="l" t="t" r="r" b="b"/>
            <a:pathLst>
              <a:path w="5866130" h="0">
                <a:moveTo>
                  <a:pt x="0" y="0"/>
                </a:moveTo>
                <a:lnTo>
                  <a:pt x="5865876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959612" y="8697200"/>
            <a:ext cx="5849620" cy="5270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776605" algn="l"/>
              </a:tabLst>
            </a:pPr>
            <a:r>
              <a:rPr dirty="0" sz="1000" spc="-5">
                <a:latin typeface="Tahoma"/>
                <a:cs typeface="Tahoma"/>
              </a:rPr>
              <a:t>Figura  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10.	</a:t>
            </a:r>
            <a:r>
              <a:rPr dirty="0" sz="1000" spc="5">
                <a:latin typeface="Tahoma"/>
                <a:cs typeface="Tahoma"/>
              </a:rPr>
              <a:t>Perspectiva 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5">
                <a:latin typeface="Tahoma"/>
                <a:cs typeface="Tahoma"/>
              </a:rPr>
              <a:t>temperatura  </a:t>
            </a:r>
            <a:r>
              <a:rPr dirty="0" sz="1000" spc="15">
                <a:latin typeface="Tahoma"/>
                <a:cs typeface="Tahoma"/>
              </a:rPr>
              <a:t>media </a:t>
            </a:r>
            <a:r>
              <a:rPr dirty="0" sz="1000" spc="30">
                <a:latin typeface="Tahoma"/>
                <a:cs typeface="Tahoma"/>
              </a:rPr>
              <a:t>promedio </a:t>
            </a:r>
            <a:r>
              <a:rPr dirty="0" sz="1000" spc="15">
                <a:latin typeface="Tahoma"/>
                <a:cs typeface="Tahoma"/>
              </a:rPr>
              <a:t>del </a:t>
            </a:r>
            <a:r>
              <a:rPr dirty="0" sz="1000">
                <a:latin typeface="Tahoma"/>
                <a:cs typeface="Tahoma"/>
              </a:rPr>
              <a:t>trimestre </a:t>
            </a:r>
            <a:r>
              <a:rPr dirty="0" sz="1000" spc="90">
                <a:latin typeface="Tahoma"/>
                <a:cs typeface="Tahoma"/>
              </a:rPr>
              <a:t>MJJ </a:t>
            </a:r>
            <a:r>
              <a:rPr dirty="0" sz="1000" spc="10">
                <a:latin typeface="Tahoma"/>
                <a:cs typeface="Tahoma"/>
              </a:rPr>
              <a:t>2024. Fuente  </a:t>
            </a:r>
            <a:r>
              <a:rPr dirty="0" sz="1000" spc="40">
                <a:latin typeface="Tahoma"/>
                <a:cs typeface="Tahoma"/>
              </a:rPr>
              <a:t>MARN/DOA/GMT/CCA.</a:t>
            </a:r>
            <a:endParaRPr sz="1000">
              <a:latin typeface="Tahoma"/>
              <a:cs typeface="Tahoma"/>
            </a:endParaRPr>
          </a:p>
          <a:p>
            <a:pPr algn="ctr" marL="5080">
              <a:lnSpc>
                <a:spcPct val="100000"/>
              </a:lnSpc>
              <a:spcBef>
                <a:spcPts val="470"/>
              </a:spcBef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42416" y="832104"/>
            <a:ext cx="4706111" cy="35112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18032" y="5141976"/>
            <a:ext cx="4535423" cy="33649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1015" y="9061412"/>
            <a:ext cx="15240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21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56311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59612" y="908352"/>
            <a:ext cx="5852795" cy="1499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6350">
              <a:lnSpc>
                <a:spcPct val="114500"/>
              </a:lnSpc>
              <a:spcBef>
                <a:spcPts val="100"/>
              </a:spcBef>
            </a:pPr>
            <a:r>
              <a:rPr dirty="0" sz="1100" spc="70">
                <a:latin typeface="Calibri"/>
                <a:cs typeface="Calibri"/>
              </a:rPr>
              <a:t>Las </a:t>
            </a:r>
            <a:r>
              <a:rPr dirty="0" sz="1100" spc="45">
                <a:latin typeface="Calibri"/>
                <a:cs typeface="Calibri"/>
              </a:rPr>
              <a:t>Figuras </a:t>
            </a:r>
            <a:r>
              <a:rPr dirty="0" sz="1100" spc="50">
                <a:latin typeface="Calibri"/>
                <a:cs typeface="Calibri"/>
              </a:rPr>
              <a:t>8, </a:t>
            </a:r>
            <a:r>
              <a:rPr dirty="0" sz="1100" spc="95">
                <a:latin typeface="Calibri"/>
                <a:cs typeface="Calibri"/>
              </a:rPr>
              <a:t>9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40">
                <a:latin typeface="Calibri"/>
                <a:cs typeface="Calibri"/>
              </a:rPr>
              <a:t>10 </a:t>
            </a:r>
            <a:r>
              <a:rPr dirty="0" sz="1100" spc="50">
                <a:latin typeface="Calibri"/>
                <a:cs typeface="Calibri"/>
              </a:rPr>
              <a:t>muestran </a:t>
            </a:r>
            <a:r>
              <a:rPr dirty="0" sz="1100" spc="45">
                <a:latin typeface="Calibri"/>
                <a:cs typeface="Calibri"/>
              </a:rPr>
              <a:t>perspectiva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40">
                <a:latin typeface="Calibri"/>
                <a:cs typeface="Calibri"/>
              </a:rPr>
              <a:t>temperatura </a:t>
            </a:r>
            <a:r>
              <a:rPr dirty="0" sz="1100" spc="55">
                <a:latin typeface="Calibri"/>
                <a:cs typeface="Calibri"/>
              </a:rPr>
              <a:t>máxima, mínima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55">
                <a:latin typeface="Calibri"/>
                <a:cs typeface="Calibri"/>
              </a:rPr>
              <a:t>media </a:t>
            </a:r>
            <a:r>
              <a:rPr dirty="0" sz="1100" spc="35">
                <a:latin typeface="Calibri"/>
                <a:cs typeface="Calibri"/>
              </a:rPr>
              <a:t>para 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35">
                <a:latin typeface="Calibri"/>
                <a:cs typeface="Calibri"/>
              </a:rPr>
              <a:t>trimestre </a:t>
            </a:r>
            <a:r>
              <a:rPr dirty="0" sz="1100" spc="110">
                <a:latin typeface="Calibri"/>
                <a:cs typeface="Calibri"/>
              </a:rPr>
              <a:t>MJJ, </a:t>
            </a:r>
            <a:r>
              <a:rPr dirty="0" sz="1100" spc="70">
                <a:latin typeface="Calibri"/>
                <a:cs typeface="Calibri"/>
              </a:rPr>
              <a:t>donde </a:t>
            </a:r>
            <a:r>
              <a:rPr dirty="0" sz="1100" spc="40">
                <a:latin typeface="Calibri"/>
                <a:cs typeface="Calibri"/>
              </a:rPr>
              <a:t>las temperaturas </a:t>
            </a:r>
            <a:r>
              <a:rPr dirty="0" sz="1100" spc="70">
                <a:latin typeface="Calibri"/>
                <a:cs typeface="Calibri"/>
              </a:rPr>
              <a:t>más </a:t>
            </a:r>
            <a:r>
              <a:rPr dirty="0" sz="1100" spc="30">
                <a:latin typeface="Calibri"/>
                <a:cs typeface="Calibri"/>
              </a:rPr>
              <a:t>altas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50">
                <a:latin typeface="Calibri"/>
                <a:cs typeface="Calibri"/>
              </a:rPr>
              <a:t>esperan </a:t>
            </a:r>
            <a:r>
              <a:rPr dirty="0" sz="1100" spc="35">
                <a:latin typeface="Calibri"/>
                <a:cs typeface="Calibri"/>
              </a:rPr>
              <a:t>para </a:t>
            </a:r>
            <a:r>
              <a:rPr dirty="0" sz="1100" spc="40">
                <a:latin typeface="Calibri"/>
                <a:cs typeface="Calibri"/>
              </a:rPr>
              <a:t>el oriente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55">
                <a:latin typeface="Calibri"/>
                <a:cs typeface="Calibri"/>
              </a:rPr>
              <a:t>sobre </a:t>
            </a:r>
            <a:r>
              <a:rPr dirty="0" sz="1100" spc="25">
                <a:latin typeface="Calibri"/>
                <a:cs typeface="Calibri"/>
              </a:rPr>
              <a:t>la  </a:t>
            </a:r>
            <a:r>
              <a:rPr dirty="0" sz="1100" spc="65">
                <a:latin typeface="Calibri"/>
                <a:cs typeface="Calibri"/>
              </a:rPr>
              <a:t>costa </a:t>
            </a:r>
            <a:r>
              <a:rPr dirty="0" sz="1100" spc="60">
                <a:latin typeface="Calibri"/>
                <a:cs typeface="Calibri"/>
              </a:rPr>
              <a:t>occidental </a:t>
            </a:r>
            <a:r>
              <a:rPr dirty="0" sz="1100" spc="50">
                <a:latin typeface="Calibri"/>
                <a:cs typeface="Calibri"/>
              </a:rPr>
              <a:t>del </a:t>
            </a:r>
            <a:r>
              <a:rPr dirty="0" sz="1100" spc="25">
                <a:latin typeface="Calibri"/>
                <a:cs typeface="Calibri"/>
              </a:rPr>
              <a:t>territorio, </a:t>
            </a:r>
            <a:r>
              <a:rPr dirty="0" sz="1100" spc="35">
                <a:latin typeface="Calibri"/>
                <a:cs typeface="Calibri"/>
              </a:rPr>
              <a:t>así </a:t>
            </a:r>
            <a:r>
              <a:rPr dirty="0" sz="1100" spc="80">
                <a:latin typeface="Calibri"/>
                <a:cs typeface="Calibri"/>
              </a:rPr>
              <a:t>mismo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45">
                <a:latin typeface="Calibri"/>
                <a:cs typeface="Calibri"/>
              </a:rPr>
              <a:t>alrededores </a:t>
            </a:r>
            <a:r>
              <a:rPr dirty="0" sz="1100" spc="60">
                <a:latin typeface="Calibri"/>
                <a:cs typeface="Calibri"/>
              </a:rPr>
              <a:t>de los </a:t>
            </a:r>
            <a:r>
              <a:rPr dirty="0" sz="1100" spc="50">
                <a:latin typeface="Calibri"/>
                <a:cs typeface="Calibri"/>
              </a:rPr>
              <a:t>embalses,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90">
                <a:latin typeface="Calibri"/>
                <a:cs typeface="Calibri"/>
              </a:rPr>
              <a:t>cauce </a:t>
            </a:r>
            <a:r>
              <a:rPr dirty="0" sz="1100" spc="45">
                <a:latin typeface="Calibri"/>
                <a:cs typeface="Calibri"/>
              </a:rPr>
              <a:t>del </a:t>
            </a:r>
            <a:r>
              <a:rPr dirty="0" sz="1100" spc="35">
                <a:latin typeface="Calibri"/>
                <a:cs typeface="Calibri"/>
              </a:rPr>
              <a:t>río  </a:t>
            </a:r>
            <a:r>
              <a:rPr dirty="0" sz="1100" spc="80">
                <a:latin typeface="Calibri"/>
                <a:cs typeface="Calibri"/>
              </a:rPr>
              <a:t>Lempa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25">
                <a:latin typeface="Calibri"/>
                <a:cs typeface="Calibri"/>
              </a:rPr>
              <a:t>franja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50">
                <a:latin typeface="Calibri"/>
                <a:cs typeface="Calibri"/>
              </a:rPr>
              <a:t>costera.</a:t>
            </a:r>
            <a:endParaRPr sz="1100">
              <a:latin typeface="Calibri"/>
              <a:cs typeface="Calibri"/>
            </a:endParaRPr>
          </a:p>
          <a:p>
            <a:pPr algn="just" marL="12700" marR="5080">
              <a:lnSpc>
                <a:spcPct val="114500"/>
              </a:lnSpc>
              <a:spcBef>
                <a:spcPts val="1019"/>
              </a:spcBef>
            </a:pPr>
            <a:r>
              <a:rPr dirty="0" sz="1100" spc="40">
                <a:latin typeface="Calibri"/>
                <a:cs typeface="Calibri"/>
              </a:rPr>
              <a:t>A </a:t>
            </a:r>
            <a:r>
              <a:rPr dirty="0" sz="1100" spc="65">
                <a:latin typeface="Calibri"/>
                <a:cs typeface="Calibri"/>
              </a:rPr>
              <a:t>continuación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45">
                <a:latin typeface="Calibri"/>
                <a:cs typeface="Calibri"/>
              </a:rPr>
              <a:t>presentan </a:t>
            </a:r>
            <a:r>
              <a:rPr dirty="0" sz="1100" spc="55">
                <a:latin typeface="Calibri"/>
                <a:cs typeface="Calibri"/>
              </a:rPr>
              <a:t>los </a:t>
            </a:r>
            <a:r>
              <a:rPr dirty="0" sz="1100" spc="45">
                <a:latin typeface="Calibri"/>
                <a:cs typeface="Calibri"/>
              </a:rPr>
              <a:t>valores </a:t>
            </a:r>
            <a:r>
              <a:rPr dirty="0" sz="1100" spc="60">
                <a:latin typeface="Calibri"/>
                <a:cs typeface="Calibri"/>
              </a:rPr>
              <a:t>pronosticados </a:t>
            </a:r>
            <a:r>
              <a:rPr dirty="0" sz="1100" spc="40">
                <a:latin typeface="Calibri"/>
                <a:cs typeface="Calibri"/>
              </a:rPr>
              <a:t>para </a:t>
            </a:r>
            <a:r>
              <a:rPr dirty="0" sz="1100" spc="30">
                <a:latin typeface="Calibri"/>
                <a:cs typeface="Calibri"/>
              </a:rPr>
              <a:t>la</a:t>
            </a:r>
            <a:r>
              <a:rPr dirty="0" sz="1100" spc="305">
                <a:latin typeface="Calibri"/>
                <a:cs typeface="Calibri"/>
              </a:rPr>
              <a:t> </a:t>
            </a:r>
            <a:r>
              <a:rPr dirty="0" sz="1100" spc="40">
                <a:latin typeface="Calibri"/>
                <a:cs typeface="Calibri"/>
              </a:rPr>
              <a:t>temperatura </a:t>
            </a:r>
            <a:r>
              <a:rPr dirty="0" sz="1100" spc="55">
                <a:latin typeface="Calibri"/>
                <a:cs typeface="Calibri"/>
              </a:rPr>
              <a:t>máxima,   </a:t>
            </a:r>
            <a:r>
              <a:rPr dirty="0" sz="1100" spc="60">
                <a:latin typeface="Calibri"/>
                <a:cs typeface="Calibri"/>
              </a:rPr>
              <a:t>mínima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60">
                <a:latin typeface="Calibri"/>
                <a:cs typeface="Calibri"/>
              </a:rPr>
              <a:t>media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40">
                <a:latin typeface="Calibri"/>
                <a:cs typeface="Calibri"/>
              </a:rPr>
              <a:t>nivel </a:t>
            </a:r>
            <a:r>
              <a:rPr dirty="0" sz="1100" spc="60">
                <a:latin typeface="Calibri"/>
                <a:cs typeface="Calibri"/>
              </a:rPr>
              <a:t>nacional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55">
                <a:latin typeface="Calibri"/>
                <a:cs typeface="Calibri"/>
              </a:rPr>
              <a:t>escala </a:t>
            </a:r>
            <a:r>
              <a:rPr dirty="0" sz="1100" spc="60">
                <a:latin typeface="Calibri"/>
                <a:cs typeface="Calibri"/>
              </a:rPr>
              <a:t>mensual </a:t>
            </a:r>
            <a:r>
              <a:rPr dirty="0" sz="1100" spc="75">
                <a:latin typeface="Calibri"/>
                <a:cs typeface="Calibri"/>
              </a:rPr>
              <a:t>(mayo-agosto </a:t>
            </a:r>
            <a:r>
              <a:rPr dirty="0" sz="1100" spc="65">
                <a:latin typeface="Calibri"/>
                <a:cs typeface="Calibri"/>
              </a:rPr>
              <a:t>2024)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35">
                <a:latin typeface="Calibri"/>
                <a:cs typeface="Calibri"/>
              </a:rPr>
              <a:t>trimestre </a:t>
            </a:r>
            <a:r>
              <a:rPr dirty="0" sz="1100" spc="150">
                <a:latin typeface="Calibri"/>
                <a:cs typeface="Calibri"/>
              </a:rPr>
              <a:t>MJJ  </a:t>
            </a:r>
            <a:r>
              <a:rPr dirty="0" sz="1100" spc="40">
                <a:latin typeface="Calibri"/>
                <a:cs typeface="Calibri"/>
              </a:rPr>
              <a:t>para </a:t>
            </a:r>
            <a:r>
              <a:rPr dirty="0" sz="1100" spc="55">
                <a:latin typeface="Calibri"/>
                <a:cs typeface="Calibri"/>
              </a:rPr>
              <a:t>El </a:t>
            </a:r>
            <a:r>
              <a:rPr dirty="0" sz="1100" spc="50">
                <a:latin typeface="Calibri"/>
                <a:cs typeface="Calibri"/>
              </a:rPr>
              <a:t>Salvador </a:t>
            </a:r>
            <a:r>
              <a:rPr dirty="0" sz="1100" spc="40">
                <a:latin typeface="Calibri"/>
                <a:cs typeface="Calibri"/>
              </a:rPr>
              <a:t>(Tabla</a:t>
            </a:r>
            <a:r>
              <a:rPr dirty="0" sz="1100" spc="2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4)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9612" y="2785604"/>
            <a:ext cx="5608320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Tahoma"/>
                <a:cs typeface="Tahoma"/>
              </a:rPr>
              <a:t>Tabla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35">
                <a:latin typeface="Tahoma"/>
                <a:cs typeface="Tahoma"/>
              </a:rPr>
              <a:t>4</a:t>
            </a:r>
            <a:r>
              <a:rPr dirty="0" sz="1000" spc="-204">
                <a:latin typeface="Tahoma"/>
                <a:cs typeface="Tahoma"/>
              </a:rPr>
              <a:t> </a:t>
            </a:r>
            <a:r>
              <a:rPr dirty="0" sz="1000" spc="-70">
                <a:latin typeface="Tahoma"/>
                <a:cs typeface="Tahoma"/>
              </a:rPr>
              <a:t>.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5">
                <a:latin typeface="Tahoma"/>
                <a:cs typeface="Tahoma"/>
              </a:rPr>
              <a:t>Perspectiva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20">
                <a:latin typeface="Tahoma"/>
                <a:cs typeface="Tahoma"/>
              </a:rPr>
              <a:t>de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temperatura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30">
                <a:latin typeface="Tahoma"/>
                <a:cs typeface="Tahoma"/>
              </a:rPr>
              <a:t>promedio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25">
                <a:latin typeface="Tahoma"/>
                <a:cs typeface="Tahoma"/>
              </a:rPr>
              <a:t>de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5">
                <a:latin typeface="Tahoma"/>
                <a:cs typeface="Tahoma"/>
              </a:rPr>
              <a:t>máxima,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5">
                <a:latin typeface="Tahoma"/>
                <a:cs typeface="Tahoma"/>
              </a:rPr>
              <a:t>mínima,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15">
                <a:latin typeface="Tahoma"/>
                <a:cs typeface="Tahoma"/>
              </a:rPr>
              <a:t>media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15">
                <a:latin typeface="Tahoma"/>
                <a:cs typeface="Tahoma"/>
              </a:rPr>
              <a:t>mensual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10">
                <a:latin typeface="Tahoma"/>
                <a:cs typeface="Tahoma"/>
              </a:rPr>
              <a:t>(mayo-agosto  </a:t>
            </a:r>
            <a:r>
              <a:rPr dirty="0" sz="1000">
                <a:latin typeface="Tahoma"/>
                <a:cs typeface="Tahoma"/>
              </a:rPr>
              <a:t>2024) </a:t>
            </a:r>
            <a:r>
              <a:rPr dirty="0" sz="1000" spc="-15">
                <a:latin typeface="Tahoma"/>
                <a:cs typeface="Tahoma"/>
              </a:rPr>
              <a:t>y </a:t>
            </a:r>
            <a:r>
              <a:rPr dirty="0" sz="1000">
                <a:latin typeface="Tahoma"/>
                <a:cs typeface="Tahoma"/>
              </a:rPr>
              <a:t>trimestre </a:t>
            </a:r>
            <a:r>
              <a:rPr dirty="0" sz="1000" spc="50">
                <a:latin typeface="Tahoma"/>
                <a:cs typeface="Tahoma"/>
              </a:rPr>
              <a:t>MJJ.</a:t>
            </a:r>
            <a:r>
              <a:rPr dirty="0" sz="1000" spc="-19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Fuente: </a:t>
            </a:r>
            <a:r>
              <a:rPr dirty="0" sz="1000" spc="40">
                <a:latin typeface="Tahoma"/>
                <a:cs typeface="Tahoma"/>
              </a:rPr>
              <a:t>MARN/DOA/GMT/CCA.</a:t>
            </a:r>
            <a:endParaRPr sz="1000">
              <a:latin typeface="Tahoma"/>
              <a:cs typeface="Tahom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954024" y="3121151"/>
          <a:ext cx="5866130" cy="12725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/>
                <a:gridCol w="1351915"/>
                <a:gridCol w="1257300"/>
                <a:gridCol w="1353185"/>
                <a:gridCol w="1171575"/>
                <a:gridCol w="365125"/>
              </a:tblGrid>
              <a:tr h="475488"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marR="1397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dirty="0" sz="10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Mes/Perspectiva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81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5B9AD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83185" marR="103505" indent="825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dirty="0" sz="10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Temperatura  </a:t>
                      </a:r>
                      <a:r>
                        <a:rPr dirty="0" sz="10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Máxima</a:t>
                      </a:r>
                      <a:r>
                        <a:rPr dirty="0" sz="1000" spc="-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7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promedio  </a:t>
                      </a:r>
                      <a:r>
                        <a:rPr dirty="0" sz="10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(°C)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81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5B9AD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42875" marR="165735" indent="952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dirty="0" sz="10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Temperatura  </a:t>
                      </a:r>
                      <a:r>
                        <a:rPr dirty="0" sz="10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Mínima</a:t>
                      </a: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promedio </a:t>
                      </a: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(°C)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81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5B9AD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90805" marR="106045" indent="317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dirty="0" sz="10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Temperatura  </a:t>
                      </a:r>
                      <a:r>
                        <a:rPr dirty="0" sz="10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Media</a:t>
                      </a:r>
                      <a:r>
                        <a:rPr dirty="0" sz="1000" spc="-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7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promedio </a:t>
                      </a: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(°C)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81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5B9AD4"/>
                    </a:solidFill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155447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marR="635">
                        <a:lnSpc>
                          <a:spcPts val="1125"/>
                        </a:lnSpc>
                      </a:pPr>
                      <a:r>
                        <a:rPr dirty="0" sz="1000" spc="4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Mayo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ts val="1125"/>
                        </a:lnSpc>
                      </a:pPr>
                      <a:r>
                        <a:rPr dirty="0" sz="1000" spc="5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34.2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</a:pPr>
                      <a:r>
                        <a:rPr dirty="0" sz="1000" spc="5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20.5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</a:pPr>
                      <a:r>
                        <a:rPr dirty="0" sz="1000" spc="4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25.9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15849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</a:pPr>
                      <a:r>
                        <a:rPr dirty="0" sz="1000" spc="9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Junio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4190">
                        <a:lnSpc>
                          <a:spcPts val="1150"/>
                        </a:lnSpc>
                      </a:pPr>
                      <a:r>
                        <a:rPr dirty="0" sz="1000" spc="4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32.2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</a:pPr>
                      <a:r>
                        <a:rPr dirty="0" sz="1000" spc="2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25.7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</a:pPr>
                      <a:r>
                        <a:rPr dirty="0" sz="1000" spc="4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23.6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15849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</a:pPr>
                      <a:r>
                        <a:rPr dirty="0" sz="1000" spc="8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Julio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marL="505459">
                        <a:lnSpc>
                          <a:spcPts val="1150"/>
                        </a:lnSpc>
                      </a:pPr>
                      <a:r>
                        <a:rPr dirty="0" sz="1000" spc="4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33.2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</a:pPr>
                      <a:r>
                        <a:rPr dirty="0" sz="1000" spc="2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21.4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</a:pPr>
                      <a:r>
                        <a:rPr dirty="0" sz="1000" spc="5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25.0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15849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marR="2540">
                        <a:lnSpc>
                          <a:spcPts val="1150"/>
                        </a:lnSpc>
                      </a:pPr>
                      <a:r>
                        <a:rPr dirty="0" sz="1000" spc="6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Agosto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1015">
                        <a:lnSpc>
                          <a:spcPts val="1150"/>
                        </a:lnSpc>
                      </a:pPr>
                      <a:r>
                        <a:rPr dirty="0" sz="1000" spc="5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33.0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</a:pPr>
                      <a:r>
                        <a:rPr dirty="0" sz="1000" spc="3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21.0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</a:pPr>
                      <a:r>
                        <a:rPr dirty="0" sz="1000" spc="4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25.8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16002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marR="7620">
                        <a:lnSpc>
                          <a:spcPts val="1160"/>
                        </a:lnSpc>
                      </a:pPr>
                      <a:r>
                        <a:rPr dirty="0" sz="1000" spc="50">
                          <a:solidFill>
                            <a:srgbClr val="CC0000"/>
                          </a:solidFill>
                          <a:latin typeface="Calibri"/>
                          <a:cs typeface="Calibri"/>
                        </a:rPr>
                        <a:t>Trimestre</a:t>
                      </a:r>
                      <a:r>
                        <a:rPr dirty="0" sz="1000" spc="55">
                          <a:solidFill>
                            <a:srgbClr val="CC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40">
                          <a:solidFill>
                            <a:srgbClr val="CC0000"/>
                          </a:solidFill>
                          <a:latin typeface="Calibri"/>
                          <a:cs typeface="Calibri"/>
                        </a:rPr>
                        <a:t>MJJ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marL="505459">
                        <a:lnSpc>
                          <a:spcPts val="1160"/>
                        </a:lnSpc>
                      </a:pPr>
                      <a:r>
                        <a:rPr dirty="0" sz="1000" spc="35">
                          <a:solidFill>
                            <a:srgbClr val="CC0000"/>
                          </a:solidFill>
                          <a:latin typeface="Calibri"/>
                          <a:cs typeface="Calibri"/>
                        </a:rPr>
                        <a:t>33.5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</a:pPr>
                      <a:r>
                        <a:rPr dirty="0" sz="1000" spc="40">
                          <a:solidFill>
                            <a:srgbClr val="CC0000"/>
                          </a:solidFill>
                          <a:latin typeface="Calibri"/>
                          <a:cs typeface="Calibri"/>
                        </a:rPr>
                        <a:t>22.5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</a:pPr>
                      <a:r>
                        <a:rPr dirty="0" sz="1000" spc="55">
                          <a:solidFill>
                            <a:srgbClr val="CC0000"/>
                          </a:solidFill>
                          <a:latin typeface="Calibri"/>
                          <a:cs typeface="Calibri"/>
                        </a:rPr>
                        <a:t>24.8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959612" y="5411553"/>
            <a:ext cx="5852795" cy="11061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400" spc="45" i="1">
                <a:latin typeface="Trebuchet MS"/>
                <a:cs typeface="Trebuchet MS"/>
              </a:rPr>
              <a:t>Pronóstico </a:t>
            </a:r>
            <a:r>
              <a:rPr dirty="0" sz="1400" spc="60" i="1">
                <a:latin typeface="Trebuchet MS"/>
                <a:cs typeface="Trebuchet MS"/>
              </a:rPr>
              <a:t>de </a:t>
            </a:r>
            <a:r>
              <a:rPr dirty="0" sz="1400" spc="25" i="1">
                <a:latin typeface="Trebuchet MS"/>
                <a:cs typeface="Trebuchet MS"/>
              </a:rPr>
              <a:t>ola </a:t>
            </a:r>
            <a:r>
              <a:rPr dirty="0" sz="1400" spc="40" i="1">
                <a:latin typeface="Trebuchet MS"/>
                <a:cs typeface="Trebuchet MS"/>
              </a:rPr>
              <a:t>de</a:t>
            </a:r>
            <a:r>
              <a:rPr dirty="0" sz="1400" spc="-315" i="1">
                <a:latin typeface="Trebuchet MS"/>
                <a:cs typeface="Trebuchet MS"/>
              </a:rPr>
              <a:t> </a:t>
            </a:r>
            <a:r>
              <a:rPr dirty="0" sz="1400" spc="30" i="1">
                <a:latin typeface="Trebuchet MS"/>
                <a:cs typeface="Trebuchet MS"/>
              </a:rPr>
              <a:t>calor</a:t>
            </a:r>
            <a:endParaRPr sz="1400">
              <a:latin typeface="Trebuchet MS"/>
              <a:cs typeface="Trebuchet MS"/>
            </a:endParaRPr>
          </a:p>
          <a:p>
            <a:pPr algn="just" marL="12700" marR="5080">
              <a:lnSpc>
                <a:spcPct val="114799"/>
              </a:lnSpc>
              <a:spcBef>
                <a:spcPts val="765"/>
              </a:spcBef>
            </a:pPr>
            <a:r>
              <a:rPr dirty="0" sz="1100" spc="130">
                <a:latin typeface="Calibri"/>
                <a:cs typeface="Calibri"/>
              </a:rPr>
              <a:t>Con </a:t>
            </a:r>
            <a:r>
              <a:rPr dirty="0" sz="1100" spc="60">
                <a:latin typeface="Calibri"/>
                <a:cs typeface="Calibri"/>
              </a:rPr>
              <a:t>respecto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50">
                <a:latin typeface="Calibri"/>
                <a:cs typeface="Calibri"/>
              </a:rPr>
              <a:t>eventos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50">
                <a:latin typeface="Calibri"/>
                <a:cs typeface="Calibri"/>
              </a:rPr>
              <a:t>ola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50">
                <a:latin typeface="Calibri"/>
                <a:cs typeface="Calibri"/>
              </a:rPr>
              <a:t>calor, </a:t>
            </a:r>
            <a:r>
              <a:rPr dirty="0" sz="1100" spc="55">
                <a:latin typeface="Calibri"/>
                <a:cs typeface="Calibri"/>
              </a:rPr>
              <a:t>hay </a:t>
            </a:r>
            <a:r>
              <a:rPr dirty="0" sz="1100" spc="60">
                <a:latin typeface="Calibri"/>
                <a:cs typeface="Calibri"/>
              </a:rPr>
              <a:t>una </a:t>
            </a:r>
            <a:r>
              <a:rPr dirty="0" sz="1100" spc="45">
                <a:latin typeface="Calibri"/>
                <a:cs typeface="Calibri"/>
              </a:rPr>
              <a:t>probabilidad </a:t>
            </a:r>
            <a:r>
              <a:rPr dirty="0" sz="1100" spc="35">
                <a:latin typeface="Calibri"/>
                <a:cs typeface="Calibri"/>
              </a:rPr>
              <a:t>baja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40">
                <a:latin typeface="Calibri"/>
                <a:cs typeface="Calibri"/>
              </a:rPr>
              <a:t>presentarse  </a:t>
            </a:r>
            <a:r>
              <a:rPr dirty="0" sz="1100" spc="45">
                <a:latin typeface="Calibri"/>
                <a:cs typeface="Calibri"/>
              </a:rPr>
              <a:t>durante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55">
                <a:latin typeface="Calibri"/>
                <a:cs typeface="Calibri"/>
              </a:rPr>
              <a:t>periodo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65">
                <a:latin typeface="Calibri"/>
                <a:cs typeface="Calibri"/>
              </a:rPr>
              <a:t>canícula en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80">
                <a:latin typeface="Calibri"/>
                <a:cs typeface="Calibri"/>
              </a:rPr>
              <a:t>mes </a:t>
            </a:r>
            <a:r>
              <a:rPr dirty="0" sz="1100" spc="35">
                <a:latin typeface="Calibri"/>
                <a:cs typeface="Calibri"/>
              </a:rPr>
              <a:t>julio </a:t>
            </a:r>
            <a:r>
              <a:rPr dirty="0" sz="1100" spc="60">
                <a:latin typeface="Calibri"/>
                <a:cs typeface="Calibri"/>
              </a:rPr>
              <a:t>e </a:t>
            </a:r>
            <a:r>
              <a:rPr dirty="0" sz="1100" spc="50">
                <a:latin typeface="Calibri"/>
                <a:cs typeface="Calibri"/>
              </a:rPr>
              <a:t>inicios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70">
                <a:latin typeface="Calibri"/>
                <a:cs typeface="Calibri"/>
              </a:rPr>
              <a:t>agosto </a:t>
            </a:r>
            <a:r>
              <a:rPr dirty="0" sz="1100" spc="60">
                <a:latin typeface="Calibri"/>
                <a:cs typeface="Calibri"/>
              </a:rPr>
              <a:t>en </a:t>
            </a:r>
            <a:r>
              <a:rPr dirty="0" sz="1100" spc="70">
                <a:latin typeface="Calibri"/>
                <a:cs typeface="Calibri"/>
              </a:rPr>
              <a:t>algunos </a:t>
            </a:r>
            <a:r>
              <a:rPr dirty="0" sz="1100" spc="60">
                <a:latin typeface="Calibri"/>
                <a:cs typeface="Calibri"/>
              </a:rPr>
              <a:t>puntos </a:t>
            </a:r>
            <a:r>
              <a:rPr dirty="0" sz="1100" spc="40">
                <a:latin typeface="Calibri"/>
                <a:cs typeface="Calibri"/>
              </a:rPr>
              <a:t>del  </a:t>
            </a:r>
            <a:r>
              <a:rPr dirty="0" sz="1100" spc="25">
                <a:latin typeface="Calibri"/>
                <a:cs typeface="Calibri"/>
              </a:rPr>
              <a:t>territorio, </a:t>
            </a:r>
            <a:r>
              <a:rPr dirty="0" sz="1100" spc="70">
                <a:latin typeface="Calibri"/>
                <a:cs typeface="Calibri"/>
              </a:rPr>
              <a:t>en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85">
                <a:latin typeface="Calibri"/>
                <a:cs typeface="Calibri"/>
              </a:rPr>
              <a:t>zona </a:t>
            </a:r>
            <a:r>
              <a:rPr dirty="0" sz="1100" spc="40">
                <a:latin typeface="Calibri"/>
                <a:cs typeface="Calibri"/>
              </a:rPr>
              <a:t>norte,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105">
                <a:latin typeface="Calibri"/>
                <a:cs typeface="Calibri"/>
              </a:rPr>
              <a:t>con </a:t>
            </a:r>
            <a:r>
              <a:rPr dirty="0" sz="1100" spc="55">
                <a:latin typeface="Calibri"/>
                <a:cs typeface="Calibri"/>
              </a:rPr>
              <a:t>una </a:t>
            </a:r>
            <a:r>
              <a:rPr dirty="0" sz="1100" spc="70">
                <a:latin typeface="Calibri"/>
                <a:cs typeface="Calibri"/>
              </a:rPr>
              <a:t>menor </a:t>
            </a:r>
            <a:r>
              <a:rPr dirty="0" sz="1100" spc="45">
                <a:latin typeface="Calibri"/>
                <a:cs typeface="Calibri"/>
              </a:rPr>
              <a:t>probabilidad </a:t>
            </a:r>
            <a:r>
              <a:rPr dirty="0" sz="1100" spc="50">
                <a:latin typeface="Calibri"/>
                <a:cs typeface="Calibri"/>
              </a:rPr>
              <a:t>podrían </a:t>
            </a:r>
            <a:r>
              <a:rPr dirty="0" sz="1100" spc="45">
                <a:latin typeface="Calibri"/>
                <a:cs typeface="Calibri"/>
              </a:rPr>
              <a:t>presentarse </a:t>
            </a:r>
            <a:r>
              <a:rPr dirty="0" sz="1100" spc="70">
                <a:latin typeface="Calibri"/>
                <a:cs typeface="Calibri"/>
              </a:rPr>
              <a:t>en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80">
                <a:latin typeface="Calibri"/>
                <a:cs typeface="Calibri"/>
              </a:rPr>
              <a:t>zona  </a:t>
            </a:r>
            <a:r>
              <a:rPr dirty="0" sz="1100" spc="55">
                <a:latin typeface="Calibri"/>
                <a:cs typeface="Calibri"/>
              </a:rPr>
              <a:t>occidental.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59612" y="6927933"/>
            <a:ext cx="5850890" cy="11093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400" spc="45" i="1">
                <a:latin typeface="Trebuchet MS"/>
                <a:cs typeface="Trebuchet MS"/>
              </a:rPr>
              <a:t>Pronóstico</a:t>
            </a:r>
            <a:r>
              <a:rPr dirty="0" sz="1400" spc="-45" i="1">
                <a:latin typeface="Trebuchet MS"/>
                <a:cs typeface="Trebuchet MS"/>
              </a:rPr>
              <a:t> </a:t>
            </a:r>
            <a:r>
              <a:rPr dirty="0" sz="1400" spc="30" i="1">
                <a:latin typeface="Trebuchet MS"/>
                <a:cs typeface="Trebuchet MS"/>
              </a:rPr>
              <a:t>Inicio</a:t>
            </a:r>
            <a:r>
              <a:rPr dirty="0" sz="1400" spc="-45" i="1">
                <a:latin typeface="Trebuchet MS"/>
                <a:cs typeface="Trebuchet MS"/>
              </a:rPr>
              <a:t> </a:t>
            </a:r>
            <a:r>
              <a:rPr dirty="0" sz="1400" spc="60" i="1">
                <a:latin typeface="Trebuchet MS"/>
                <a:cs typeface="Trebuchet MS"/>
              </a:rPr>
              <a:t>de</a:t>
            </a:r>
            <a:r>
              <a:rPr dirty="0" sz="1400" spc="-45" i="1">
                <a:latin typeface="Trebuchet MS"/>
                <a:cs typeface="Trebuchet MS"/>
              </a:rPr>
              <a:t> </a:t>
            </a:r>
            <a:r>
              <a:rPr dirty="0" sz="1400" spc="-25" i="1">
                <a:latin typeface="Trebuchet MS"/>
                <a:cs typeface="Trebuchet MS"/>
              </a:rPr>
              <a:t>la</a:t>
            </a:r>
            <a:r>
              <a:rPr dirty="0" sz="1400" spc="-40" i="1">
                <a:latin typeface="Trebuchet MS"/>
                <a:cs typeface="Trebuchet MS"/>
              </a:rPr>
              <a:t> </a:t>
            </a:r>
            <a:r>
              <a:rPr dirty="0" sz="1400" spc="70" i="1">
                <a:latin typeface="Trebuchet MS"/>
                <a:cs typeface="Trebuchet MS"/>
              </a:rPr>
              <a:t>Época</a:t>
            </a:r>
            <a:r>
              <a:rPr dirty="0" sz="1400" spc="-65" i="1">
                <a:latin typeface="Trebuchet MS"/>
                <a:cs typeface="Trebuchet MS"/>
              </a:rPr>
              <a:t> </a:t>
            </a:r>
            <a:r>
              <a:rPr dirty="0" sz="1400" spc="10" i="1">
                <a:latin typeface="Trebuchet MS"/>
                <a:cs typeface="Trebuchet MS"/>
              </a:rPr>
              <a:t>lluviosa</a:t>
            </a:r>
            <a:r>
              <a:rPr dirty="0" sz="1400" spc="-40" i="1">
                <a:latin typeface="Trebuchet MS"/>
                <a:cs typeface="Trebuchet MS"/>
              </a:rPr>
              <a:t> </a:t>
            </a:r>
            <a:r>
              <a:rPr dirty="0" sz="1400" spc="95" i="1">
                <a:latin typeface="Trebuchet MS"/>
                <a:cs typeface="Trebuchet MS"/>
              </a:rPr>
              <a:t>2024</a:t>
            </a:r>
            <a:r>
              <a:rPr dirty="0" sz="1400" spc="-45" i="1">
                <a:latin typeface="Trebuchet MS"/>
                <a:cs typeface="Trebuchet MS"/>
              </a:rPr>
              <a:t> </a:t>
            </a:r>
            <a:r>
              <a:rPr dirty="0" sz="1400" i="1">
                <a:latin typeface="Trebuchet MS"/>
                <a:cs typeface="Trebuchet MS"/>
              </a:rPr>
              <a:t>(IELL)</a:t>
            </a:r>
            <a:endParaRPr sz="1400">
              <a:latin typeface="Trebuchet MS"/>
              <a:cs typeface="Trebuchet MS"/>
            </a:endParaRPr>
          </a:p>
          <a:p>
            <a:pPr algn="just" marL="12700" marR="5080">
              <a:lnSpc>
                <a:spcPct val="115500"/>
              </a:lnSpc>
              <a:spcBef>
                <a:spcPts val="755"/>
              </a:spcBef>
            </a:pPr>
            <a:r>
              <a:rPr dirty="0" sz="1100" spc="100">
                <a:latin typeface="Calibri"/>
                <a:cs typeface="Calibri"/>
              </a:rPr>
              <a:t>De </a:t>
            </a:r>
            <a:r>
              <a:rPr dirty="0" sz="1100" spc="70">
                <a:latin typeface="Calibri"/>
                <a:cs typeface="Calibri"/>
              </a:rPr>
              <a:t>Acuerdo </a:t>
            </a:r>
            <a:r>
              <a:rPr dirty="0" sz="1100" spc="30">
                <a:latin typeface="Calibri"/>
                <a:cs typeface="Calibri"/>
              </a:rPr>
              <a:t>al </a:t>
            </a:r>
            <a:r>
              <a:rPr dirty="0" sz="1100" spc="35">
                <a:latin typeface="Calibri"/>
                <a:cs typeface="Calibri"/>
              </a:rPr>
              <a:t>análisis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65">
                <a:latin typeface="Calibri"/>
                <a:cs typeface="Calibri"/>
              </a:rPr>
              <a:t>Años </a:t>
            </a:r>
            <a:r>
              <a:rPr dirty="0" sz="1100" spc="60">
                <a:latin typeface="Calibri"/>
                <a:cs typeface="Calibri"/>
              </a:rPr>
              <a:t>Análogos, </a:t>
            </a:r>
            <a:r>
              <a:rPr dirty="0" sz="1100" spc="55">
                <a:latin typeface="Calibri"/>
                <a:cs typeface="Calibri"/>
              </a:rPr>
              <a:t>los </a:t>
            </a:r>
            <a:r>
              <a:rPr dirty="0" sz="1100" spc="50">
                <a:latin typeface="Calibri"/>
                <a:cs typeface="Calibri"/>
              </a:rPr>
              <a:t>forzantes </a:t>
            </a:r>
            <a:r>
              <a:rPr dirty="0" sz="1100" spc="60">
                <a:latin typeface="Calibri"/>
                <a:cs typeface="Calibri"/>
              </a:rPr>
              <a:t>climáticos </a:t>
            </a:r>
            <a:r>
              <a:rPr dirty="0" sz="1100" spc="65">
                <a:latin typeface="Calibri"/>
                <a:cs typeface="Calibri"/>
              </a:rPr>
              <a:t>que </a:t>
            </a:r>
            <a:r>
              <a:rPr dirty="0" sz="1100" spc="55">
                <a:latin typeface="Calibri"/>
                <a:cs typeface="Calibri"/>
              </a:rPr>
              <a:t>predominarán </a:t>
            </a:r>
            <a:r>
              <a:rPr dirty="0" sz="1100" spc="355">
                <a:latin typeface="Calibri"/>
                <a:cs typeface="Calibri"/>
              </a:rPr>
              <a:t> </a:t>
            </a:r>
            <a:r>
              <a:rPr dirty="0" sz="1100" spc="45">
                <a:latin typeface="Calibri"/>
                <a:cs typeface="Calibri"/>
              </a:rPr>
              <a:t>durante </a:t>
            </a:r>
            <a:r>
              <a:rPr dirty="0" sz="1100" spc="30">
                <a:latin typeface="Calibri"/>
                <a:cs typeface="Calibri"/>
              </a:rPr>
              <a:t>el </a:t>
            </a:r>
            <a:r>
              <a:rPr dirty="0" sz="1100" spc="45">
                <a:latin typeface="Calibri"/>
                <a:cs typeface="Calibri"/>
              </a:rPr>
              <a:t>primer </a:t>
            </a:r>
            <a:r>
              <a:rPr dirty="0" sz="1100" spc="30">
                <a:latin typeface="Calibri"/>
                <a:cs typeface="Calibri"/>
              </a:rPr>
              <a:t>trimestre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80">
                <a:latin typeface="Calibri"/>
                <a:cs typeface="Calibri"/>
              </a:rPr>
              <a:t>época </a:t>
            </a:r>
            <a:r>
              <a:rPr dirty="0" sz="1100" spc="40">
                <a:latin typeface="Calibri"/>
                <a:cs typeface="Calibri"/>
              </a:rPr>
              <a:t>lluviosa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60">
                <a:latin typeface="Calibri"/>
                <a:cs typeface="Calibri"/>
              </a:rPr>
              <a:t>información </a:t>
            </a:r>
            <a:r>
              <a:rPr dirty="0" sz="1100" spc="65">
                <a:latin typeface="Calibri"/>
                <a:cs typeface="Calibri"/>
              </a:rPr>
              <a:t>que proporcionan </a:t>
            </a:r>
            <a:r>
              <a:rPr dirty="0" sz="1100" spc="60">
                <a:latin typeface="Calibri"/>
                <a:cs typeface="Calibri"/>
              </a:rPr>
              <a:t>los  </a:t>
            </a:r>
            <a:r>
              <a:rPr dirty="0" sz="1100" spc="75">
                <a:latin typeface="Calibri"/>
                <a:cs typeface="Calibri"/>
              </a:rPr>
              <a:t>modelos </a:t>
            </a:r>
            <a:r>
              <a:rPr dirty="0" sz="1100" spc="55">
                <a:latin typeface="Calibri"/>
                <a:cs typeface="Calibri"/>
              </a:rPr>
              <a:t>climáticos,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45">
                <a:latin typeface="Calibri"/>
                <a:cs typeface="Calibri"/>
              </a:rPr>
              <a:t>estima </a:t>
            </a:r>
            <a:r>
              <a:rPr dirty="0" sz="1100" spc="65">
                <a:latin typeface="Calibri"/>
                <a:cs typeface="Calibri"/>
              </a:rPr>
              <a:t>que </a:t>
            </a:r>
            <a:r>
              <a:rPr dirty="0" sz="1100" spc="35">
                <a:latin typeface="Calibri"/>
                <a:cs typeface="Calibri"/>
              </a:rPr>
              <a:t>las </a:t>
            </a:r>
            <a:r>
              <a:rPr dirty="0" sz="1100" spc="60">
                <a:latin typeface="Calibri"/>
                <a:cs typeface="Calibri"/>
              </a:rPr>
              <a:t>fechas </a:t>
            </a:r>
            <a:r>
              <a:rPr dirty="0" sz="1100" spc="50">
                <a:latin typeface="Calibri"/>
                <a:cs typeface="Calibri"/>
              </a:rPr>
              <a:t>probables </a:t>
            </a:r>
            <a:r>
              <a:rPr dirty="0" sz="1100" spc="45">
                <a:latin typeface="Calibri"/>
                <a:cs typeface="Calibri"/>
              </a:rPr>
              <a:t>del </a:t>
            </a:r>
            <a:r>
              <a:rPr dirty="0" sz="1100" spc="50">
                <a:latin typeface="Calibri"/>
                <a:cs typeface="Calibri"/>
              </a:rPr>
              <a:t>inicio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80">
                <a:latin typeface="Calibri"/>
                <a:cs typeface="Calibri"/>
              </a:rPr>
              <a:t>época </a:t>
            </a:r>
            <a:r>
              <a:rPr dirty="0" sz="1100" spc="40">
                <a:latin typeface="Calibri"/>
                <a:cs typeface="Calibri"/>
              </a:rPr>
              <a:t>lluviosa </a:t>
            </a:r>
            <a:r>
              <a:rPr dirty="0" sz="1100" spc="55">
                <a:latin typeface="Calibri"/>
                <a:cs typeface="Calibri"/>
              </a:rPr>
              <a:t>sean </a:t>
            </a:r>
            <a:r>
              <a:rPr dirty="0" sz="1100" spc="355">
                <a:latin typeface="Calibri"/>
                <a:cs typeface="Calibri"/>
              </a:rPr>
              <a:t> </a:t>
            </a:r>
            <a:r>
              <a:rPr dirty="0" sz="1100" spc="40">
                <a:latin typeface="Calibri"/>
                <a:cs typeface="Calibri"/>
              </a:rPr>
              <a:t>las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45">
                <a:latin typeface="Calibri"/>
                <a:cs typeface="Calibri"/>
              </a:rPr>
              <a:t>siguientes: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1015" y="9061412"/>
            <a:ext cx="15240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22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56311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59612" y="1289036"/>
            <a:ext cx="5071745" cy="177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Tahoma"/>
                <a:cs typeface="Tahoma"/>
              </a:rPr>
              <a:t>Tabla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5</a:t>
            </a:r>
            <a:r>
              <a:rPr dirty="0" sz="1000" spc="-200">
                <a:latin typeface="Tahoma"/>
                <a:cs typeface="Tahoma"/>
              </a:rPr>
              <a:t> </a:t>
            </a:r>
            <a:r>
              <a:rPr dirty="0" sz="1000" spc="-70">
                <a:latin typeface="Tahoma"/>
                <a:cs typeface="Tahoma"/>
              </a:rPr>
              <a:t>.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15">
                <a:latin typeface="Tahoma"/>
                <a:cs typeface="Tahoma"/>
              </a:rPr>
              <a:t>Fechas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10">
                <a:latin typeface="Tahoma"/>
                <a:cs typeface="Tahoma"/>
              </a:rPr>
              <a:t>probables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15">
                <a:latin typeface="Tahoma"/>
                <a:cs typeface="Tahoma"/>
              </a:rPr>
              <a:t>del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IELL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30">
                <a:latin typeface="Tahoma"/>
                <a:cs typeface="Tahoma"/>
              </a:rPr>
              <a:t>2024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25">
                <a:latin typeface="Tahoma"/>
                <a:cs typeface="Tahoma"/>
              </a:rPr>
              <a:t>en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El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Salvador.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Fuente: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30">
                <a:latin typeface="Tahoma"/>
                <a:cs typeface="Tahoma"/>
              </a:rPr>
              <a:t>MARN/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40">
                <a:latin typeface="Tahoma"/>
                <a:cs typeface="Tahoma"/>
              </a:rPr>
              <a:t>DOA/GMT/CCA.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54024" y="1499616"/>
            <a:ext cx="5866130" cy="0"/>
          </a:xfrm>
          <a:custGeom>
            <a:avLst/>
            <a:gdLst/>
            <a:ahLst/>
            <a:cxnLst/>
            <a:rect l="l" t="t" r="r" b="b"/>
            <a:pathLst>
              <a:path w="5866130" h="0">
                <a:moveTo>
                  <a:pt x="0" y="0"/>
                </a:moveTo>
                <a:lnTo>
                  <a:pt x="5865876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135380" y="1604772"/>
          <a:ext cx="5504815" cy="21964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77085"/>
                <a:gridCol w="3418204"/>
              </a:tblGrid>
              <a:tr h="208787">
                <a:tc gridSpan="2">
                  <a:txBody>
                    <a:bodyPr/>
                    <a:lstStyle/>
                    <a:p>
                      <a:pPr marL="73025">
                        <a:lnSpc>
                          <a:spcPts val="1310"/>
                        </a:lnSpc>
                        <a:tabLst>
                          <a:tab pos="2150110" algn="l"/>
                        </a:tabLst>
                      </a:pP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Fechas</a:t>
                      </a:r>
                      <a:r>
                        <a:rPr dirty="0" sz="1100" spc="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probable	Zona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solidFill>
                      <a:srgbClr val="5B9AD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94716">
                <a:tc>
                  <a:txBody>
                    <a:bodyPr/>
                    <a:lstStyle/>
                    <a:p>
                      <a:pPr marL="73025">
                        <a:lnSpc>
                          <a:spcPts val="1265"/>
                        </a:lnSpc>
                      </a:pPr>
                      <a:r>
                        <a:rPr dirty="0" sz="1100" b="1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Entre el </a:t>
                      </a:r>
                      <a:r>
                        <a:rPr dirty="0" sz="1100" spc="-5" b="1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15 </a:t>
                      </a:r>
                      <a:r>
                        <a:rPr dirty="0" sz="1100" b="1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y </a:t>
                      </a:r>
                      <a:r>
                        <a:rPr dirty="0" sz="1100" spc="-5" b="1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20 </a:t>
                      </a:r>
                      <a:r>
                        <a:rPr dirty="0" sz="1100" b="1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100" spc="-5" b="1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mayo</a:t>
                      </a:r>
                      <a:r>
                        <a:rPr dirty="0" sz="1100" spc="-40" b="1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2024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265"/>
                        </a:lnSpc>
                      </a:pPr>
                      <a:r>
                        <a:rPr dirty="0" sz="110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Zona </a:t>
                      </a:r>
                      <a:r>
                        <a:rPr dirty="0" sz="1100" spc="-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Norte. Departamentos </a:t>
                      </a:r>
                      <a:r>
                        <a:rPr dirty="0" sz="1100" spc="-1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100" spc="-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Chalatenango,</a:t>
                      </a:r>
                      <a:r>
                        <a:rPr dirty="0" sz="1100" spc="-5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Cabañas,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7302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1100" spc="-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norte </a:t>
                      </a:r>
                      <a:r>
                        <a:rPr dirty="0" sz="1100" spc="-1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10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San </a:t>
                      </a:r>
                      <a:r>
                        <a:rPr dirty="0" sz="1100" spc="-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Miguel </a:t>
                      </a:r>
                      <a:r>
                        <a:rPr dirty="0" sz="110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y </a:t>
                      </a:r>
                      <a:r>
                        <a:rPr dirty="0" sz="1100" spc="-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norte </a:t>
                      </a:r>
                      <a:r>
                        <a:rPr dirty="0" sz="110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100" spc="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La</a:t>
                      </a:r>
                      <a:r>
                        <a:rPr dirty="0" sz="1100" spc="-1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Unión.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</a:tr>
              <a:tr h="7909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73025">
                        <a:lnSpc>
                          <a:spcPct val="100000"/>
                        </a:lnSpc>
                      </a:pPr>
                      <a:r>
                        <a:rPr dirty="0" sz="1100" b="1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Entre el </a:t>
                      </a:r>
                      <a:r>
                        <a:rPr dirty="0" sz="1100" spc="-5" b="1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20 </a:t>
                      </a:r>
                      <a:r>
                        <a:rPr dirty="0" sz="1100" b="1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y </a:t>
                      </a:r>
                      <a:r>
                        <a:rPr dirty="0" sz="1100" spc="-5" b="1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25 </a:t>
                      </a:r>
                      <a:r>
                        <a:rPr dirty="0" sz="1100" b="1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100" spc="-5" b="1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mayo</a:t>
                      </a:r>
                      <a:r>
                        <a:rPr dirty="0" sz="1100" spc="-40" b="1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2024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254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just" marL="73025">
                        <a:lnSpc>
                          <a:spcPts val="1300"/>
                        </a:lnSpc>
                      </a:pPr>
                      <a:r>
                        <a:rPr dirty="0" sz="1100" spc="-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Franja </a:t>
                      </a:r>
                      <a:r>
                        <a:rPr dirty="0" sz="110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central y </a:t>
                      </a:r>
                      <a:r>
                        <a:rPr dirty="0" sz="1100" spc="-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nor-occidente. Departamentos de</a:t>
                      </a:r>
                      <a:r>
                        <a:rPr dirty="0" sz="1100" spc="1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Santa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algn="just" marL="73025" marR="66040">
                        <a:lnSpc>
                          <a:spcPts val="1550"/>
                        </a:lnSpc>
                        <a:spcBef>
                          <a:spcPts val="75"/>
                        </a:spcBef>
                      </a:pPr>
                      <a:r>
                        <a:rPr dirty="0" sz="1100" spc="-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Ana, sector este </a:t>
                      </a:r>
                      <a:r>
                        <a:rPr dirty="0" sz="1100" spc="-1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100" spc="-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Sonsonate, </a:t>
                      </a:r>
                      <a:r>
                        <a:rPr dirty="0" sz="1100" spc="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La </a:t>
                      </a:r>
                      <a:r>
                        <a:rPr dirty="0" sz="110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Libertad, </a:t>
                      </a:r>
                      <a:r>
                        <a:rPr dirty="0" sz="1100" spc="-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Cuscatlán;  norte </a:t>
                      </a:r>
                      <a:r>
                        <a:rPr dirty="0" sz="1100" spc="-1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100" spc="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La </a:t>
                      </a:r>
                      <a:r>
                        <a:rPr dirty="0" sz="1100" spc="-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Paz, </a:t>
                      </a:r>
                      <a:r>
                        <a:rPr dirty="0" sz="110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San </a:t>
                      </a:r>
                      <a:r>
                        <a:rPr dirty="0" sz="1100" spc="-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Vicente </a:t>
                      </a:r>
                      <a:r>
                        <a:rPr dirty="0" sz="110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y </a:t>
                      </a:r>
                      <a:r>
                        <a:rPr dirty="0" sz="1100" spc="-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Usulután, sur de </a:t>
                      </a:r>
                      <a:r>
                        <a:rPr dirty="0" sz="110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San  </a:t>
                      </a:r>
                      <a:r>
                        <a:rPr dirty="0" sz="1100" spc="-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Miguel </a:t>
                      </a:r>
                      <a:r>
                        <a:rPr dirty="0" sz="110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y </a:t>
                      </a:r>
                      <a:r>
                        <a:rPr dirty="0" sz="1100" spc="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La</a:t>
                      </a:r>
                      <a:r>
                        <a:rPr dirty="0" sz="1100" spc="-2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Unión.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</a:tcPr>
                </a:tc>
              </a:tr>
              <a:tr h="399287">
                <a:tc>
                  <a:txBody>
                    <a:bodyPr/>
                    <a:lstStyle/>
                    <a:p>
                      <a:pPr marL="73025">
                        <a:lnSpc>
                          <a:spcPts val="1290"/>
                        </a:lnSpc>
                      </a:pPr>
                      <a:r>
                        <a:rPr dirty="0" sz="1100" b="1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Entre </a:t>
                      </a:r>
                      <a:r>
                        <a:rPr dirty="0" sz="1100" spc="-5" b="1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25 </a:t>
                      </a:r>
                      <a:r>
                        <a:rPr dirty="0" sz="1100" b="1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y 31 </a:t>
                      </a:r>
                      <a:r>
                        <a:rPr dirty="0" sz="1100" spc="-5" b="1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100" b="1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mayo</a:t>
                      </a:r>
                      <a:r>
                        <a:rPr dirty="0" sz="1100" spc="-50" b="1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2024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290"/>
                        </a:lnSpc>
                      </a:pPr>
                      <a:r>
                        <a:rPr dirty="0" sz="110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Zona </a:t>
                      </a:r>
                      <a:r>
                        <a:rPr dirty="0" sz="1100" spc="-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sur-occidental. Departamento de Ahuachapán</a:t>
                      </a:r>
                      <a:r>
                        <a:rPr dirty="0" sz="1100" spc="3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y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7302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110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sector </a:t>
                      </a:r>
                      <a:r>
                        <a:rPr dirty="0" sz="1100" spc="-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oeste de</a:t>
                      </a:r>
                      <a:r>
                        <a:rPr dirty="0" sz="1100" spc="-1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Sonsonate.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</a:tr>
              <a:tr h="399287">
                <a:tc>
                  <a:txBody>
                    <a:bodyPr/>
                    <a:lstStyle/>
                    <a:p>
                      <a:pPr marL="73025">
                        <a:lnSpc>
                          <a:spcPts val="1290"/>
                        </a:lnSpc>
                      </a:pPr>
                      <a:r>
                        <a:rPr dirty="0" sz="1100" b="1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Entre 1 y 5 de </a:t>
                      </a:r>
                      <a:r>
                        <a:rPr dirty="0" sz="1100" spc="-5" b="1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junio</a:t>
                      </a:r>
                      <a:r>
                        <a:rPr dirty="0" sz="1100" spc="-45" b="1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2024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290"/>
                        </a:lnSpc>
                      </a:pPr>
                      <a:r>
                        <a:rPr dirty="0" sz="110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Zona </a:t>
                      </a:r>
                      <a:r>
                        <a:rPr dirty="0" sz="1100" spc="-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costera paracentral. </a:t>
                      </a:r>
                      <a:r>
                        <a:rPr dirty="0" sz="1100" spc="-1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Sur </a:t>
                      </a:r>
                      <a:r>
                        <a:rPr dirty="0" sz="1100" spc="-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10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los </a:t>
                      </a:r>
                      <a:r>
                        <a:rPr dirty="0" sz="1100" spc="-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departamentos </a:t>
                      </a:r>
                      <a:r>
                        <a:rPr dirty="0" sz="1100" spc="-1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dirty="0" sz="1100" spc="7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La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7302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110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Paz, San </a:t>
                      </a:r>
                      <a:r>
                        <a:rPr dirty="0" sz="1100" spc="-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Vicente </a:t>
                      </a:r>
                      <a:r>
                        <a:rPr dirty="0" sz="110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dirty="0" sz="1100" spc="-1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Usulután.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59612" y="4407238"/>
            <a:ext cx="5854065" cy="4145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400" spc="45" i="1">
                <a:latin typeface="Trebuchet MS"/>
                <a:cs typeface="Trebuchet MS"/>
              </a:rPr>
              <a:t>Pronóstico</a:t>
            </a:r>
            <a:r>
              <a:rPr dirty="0" sz="1400" spc="-45" i="1">
                <a:latin typeface="Trebuchet MS"/>
                <a:cs typeface="Trebuchet MS"/>
              </a:rPr>
              <a:t> </a:t>
            </a:r>
            <a:r>
              <a:rPr dirty="0" sz="1400" spc="60" i="1">
                <a:latin typeface="Trebuchet MS"/>
                <a:cs typeface="Trebuchet MS"/>
              </a:rPr>
              <a:t>de</a:t>
            </a:r>
            <a:r>
              <a:rPr dirty="0" sz="1400" spc="-45" i="1">
                <a:latin typeface="Trebuchet MS"/>
                <a:cs typeface="Trebuchet MS"/>
              </a:rPr>
              <a:t> </a:t>
            </a:r>
            <a:r>
              <a:rPr dirty="0" sz="1400" spc="35" i="1">
                <a:latin typeface="Trebuchet MS"/>
                <a:cs typeface="Trebuchet MS"/>
              </a:rPr>
              <a:t>canícula</a:t>
            </a:r>
            <a:r>
              <a:rPr dirty="0" sz="1400" spc="-40" i="1">
                <a:latin typeface="Trebuchet MS"/>
                <a:cs typeface="Trebuchet MS"/>
              </a:rPr>
              <a:t> </a:t>
            </a:r>
            <a:r>
              <a:rPr dirty="0" sz="1400" spc="20" i="1">
                <a:latin typeface="Trebuchet MS"/>
                <a:cs typeface="Trebuchet MS"/>
              </a:rPr>
              <a:t>y</a:t>
            </a:r>
            <a:r>
              <a:rPr dirty="0" sz="1400" spc="-65" i="1">
                <a:latin typeface="Trebuchet MS"/>
                <a:cs typeface="Trebuchet MS"/>
              </a:rPr>
              <a:t> </a:t>
            </a:r>
            <a:r>
              <a:rPr dirty="0" sz="1400" spc="15" i="1">
                <a:latin typeface="Trebuchet MS"/>
                <a:cs typeface="Trebuchet MS"/>
              </a:rPr>
              <a:t>sequía</a:t>
            </a:r>
            <a:r>
              <a:rPr dirty="0" sz="1400" spc="-65" i="1">
                <a:latin typeface="Trebuchet MS"/>
                <a:cs typeface="Trebuchet MS"/>
              </a:rPr>
              <a:t> </a:t>
            </a:r>
            <a:r>
              <a:rPr dirty="0" sz="1400" spc="35" i="1">
                <a:latin typeface="Trebuchet MS"/>
                <a:cs typeface="Trebuchet MS"/>
              </a:rPr>
              <a:t>meteorológica</a:t>
            </a:r>
            <a:endParaRPr sz="1400">
              <a:latin typeface="Trebuchet MS"/>
              <a:cs typeface="Trebuchet MS"/>
            </a:endParaRPr>
          </a:p>
          <a:p>
            <a:pPr algn="just" marL="12700" marR="6985">
              <a:lnSpc>
                <a:spcPct val="114799"/>
              </a:lnSpc>
              <a:spcBef>
                <a:spcPts val="750"/>
              </a:spcBef>
            </a:pPr>
            <a:r>
              <a:rPr dirty="0" sz="1100" spc="75">
                <a:latin typeface="Calibri"/>
                <a:cs typeface="Calibri"/>
              </a:rPr>
              <a:t>Canícula. </a:t>
            </a:r>
            <a:r>
              <a:rPr dirty="0" sz="1100" spc="50">
                <a:latin typeface="Calibri"/>
                <a:cs typeface="Calibri"/>
              </a:rPr>
              <a:t>Durante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80">
                <a:latin typeface="Calibri"/>
                <a:cs typeface="Calibri"/>
              </a:rPr>
              <a:t>mes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5">
                <a:latin typeface="Calibri"/>
                <a:cs typeface="Calibri"/>
              </a:rPr>
              <a:t>julio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70">
                <a:latin typeface="Calibri"/>
                <a:cs typeface="Calibri"/>
              </a:rPr>
              <a:t>produce </a:t>
            </a:r>
            <a:r>
              <a:rPr dirty="0" sz="1100" spc="65">
                <a:latin typeface="Calibri"/>
                <a:cs typeface="Calibri"/>
              </a:rPr>
              <a:t>una </a:t>
            </a:r>
            <a:r>
              <a:rPr dirty="0" sz="1100" spc="60">
                <a:latin typeface="Calibri"/>
                <a:cs typeface="Calibri"/>
              </a:rPr>
              <a:t>disminución </a:t>
            </a:r>
            <a:r>
              <a:rPr dirty="0" sz="1100" spc="35">
                <a:latin typeface="Calibri"/>
                <a:cs typeface="Calibri"/>
              </a:rPr>
              <a:t>natural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55">
                <a:latin typeface="Calibri"/>
                <a:cs typeface="Calibri"/>
              </a:rPr>
              <a:t>cantidad </a:t>
            </a:r>
            <a:r>
              <a:rPr dirty="0" sz="1100" spc="60">
                <a:latin typeface="Calibri"/>
                <a:cs typeface="Calibri"/>
              </a:rPr>
              <a:t>de  </a:t>
            </a:r>
            <a:r>
              <a:rPr dirty="0" sz="1100" spc="25">
                <a:latin typeface="Calibri"/>
                <a:cs typeface="Calibri"/>
              </a:rPr>
              <a:t>lluvia, </a:t>
            </a:r>
            <a:r>
              <a:rPr dirty="0" sz="1100" spc="50">
                <a:latin typeface="Calibri"/>
                <a:cs typeface="Calibri"/>
              </a:rPr>
              <a:t>es </a:t>
            </a:r>
            <a:r>
              <a:rPr dirty="0" sz="1100" spc="55">
                <a:latin typeface="Calibri"/>
                <a:cs typeface="Calibri"/>
              </a:rPr>
              <a:t>decir </a:t>
            </a:r>
            <a:r>
              <a:rPr dirty="0" sz="1100" spc="60">
                <a:latin typeface="Calibri"/>
                <a:cs typeface="Calibri"/>
              </a:rPr>
              <a:t>que </a:t>
            </a:r>
            <a:r>
              <a:rPr dirty="0" sz="1100" spc="35">
                <a:latin typeface="Calibri"/>
                <a:cs typeface="Calibri"/>
              </a:rPr>
              <a:t>la </a:t>
            </a:r>
            <a:r>
              <a:rPr dirty="0" sz="1100" spc="50">
                <a:latin typeface="Calibri"/>
                <a:cs typeface="Calibri"/>
              </a:rPr>
              <a:t>precipitación </a:t>
            </a:r>
            <a:r>
              <a:rPr dirty="0" sz="1100" spc="60">
                <a:latin typeface="Calibri"/>
                <a:cs typeface="Calibri"/>
              </a:rPr>
              <a:t>ocurre </a:t>
            </a:r>
            <a:r>
              <a:rPr dirty="0" sz="1100" spc="35">
                <a:latin typeface="Calibri"/>
                <a:cs typeface="Calibri"/>
              </a:rPr>
              <a:t>diariamente, </a:t>
            </a:r>
            <a:r>
              <a:rPr dirty="0" sz="1100" spc="60">
                <a:latin typeface="Calibri"/>
                <a:cs typeface="Calibri"/>
              </a:rPr>
              <a:t>pero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55">
                <a:latin typeface="Calibri"/>
                <a:cs typeface="Calibri"/>
              </a:rPr>
              <a:t>cantidades </a:t>
            </a:r>
            <a:r>
              <a:rPr dirty="0" sz="1100" spc="35">
                <a:latin typeface="Calibri"/>
                <a:cs typeface="Calibri"/>
              </a:rPr>
              <a:t>bajas </a:t>
            </a:r>
            <a:r>
              <a:rPr dirty="0" sz="1100" spc="105">
                <a:latin typeface="Calibri"/>
                <a:cs typeface="Calibri"/>
              </a:rPr>
              <a:t>o </a:t>
            </a:r>
            <a:r>
              <a:rPr dirty="0" sz="1100" spc="75">
                <a:latin typeface="Calibri"/>
                <a:cs typeface="Calibri"/>
              </a:rPr>
              <a:t>muy  </a:t>
            </a:r>
            <a:r>
              <a:rPr dirty="0" sz="1100" spc="30">
                <a:latin typeface="Calibri"/>
                <a:cs typeface="Calibri"/>
              </a:rPr>
              <a:t>bajas,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80">
                <a:latin typeface="Calibri"/>
                <a:cs typeface="Calibri"/>
              </a:rPr>
              <a:t>cuando </a:t>
            </a:r>
            <a:r>
              <a:rPr dirty="0" sz="1100" spc="40">
                <a:latin typeface="Calibri"/>
                <a:cs typeface="Calibri"/>
              </a:rPr>
              <a:t>éstas </a:t>
            </a:r>
            <a:r>
              <a:rPr dirty="0" sz="1100" spc="80">
                <a:latin typeface="Calibri"/>
                <a:cs typeface="Calibri"/>
              </a:rPr>
              <a:t>son </a:t>
            </a:r>
            <a:r>
              <a:rPr dirty="0" sz="1100" spc="50">
                <a:latin typeface="Calibri"/>
                <a:cs typeface="Calibri"/>
              </a:rPr>
              <a:t>nulas </a:t>
            </a:r>
            <a:r>
              <a:rPr dirty="0" sz="1100" spc="55">
                <a:latin typeface="Calibri"/>
                <a:cs typeface="Calibri"/>
              </a:rPr>
              <a:t>dan </a:t>
            </a:r>
            <a:r>
              <a:rPr dirty="0" sz="1100" spc="50">
                <a:latin typeface="Calibri"/>
                <a:cs typeface="Calibri"/>
              </a:rPr>
              <a:t>lugar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probabilidad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40">
                <a:latin typeface="Calibri"/>
                <a:cs typeface="Calibri"/>
              </a:rPr>
              <a:t>registro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una </a:t>
            </a:r>
            <a:r>
              <a:rPr dirty="0" sz="1100" spc="50">
                <a:latin typeface="Calibri"/>
                <a:cs typeface="Calibri"/>
              </a:rPr>
              <a:t>sequía  </a:t>
            </a:r>
            <a:r>
              <a:rPr dirty="0" sz="1100" spc="60">
                <a:latin typeface="Calibri"/>
                <a:cs typeface="Calibri"/>
              </a:rPr>
              <a:t>meteorológica.</a:t>
            </a:r>
            <a:endParaRPr sz="1100">
              <a:latin typeface="Calibri"/>
              <a:cs typeface="Calibri"/>
            </a:endParaRPr>
          </a:p>
          <a:p>
            <a:pPr algn="just" marL="12700" marR="5080">
              <a:lnSpc>
                <a:spcPct val="114799"/>
              </a:lnSpc>
              <a:spcBef>
                <a:spcPts val="815"/>
              </a:spcBef>
            </a:pPr>
            <a:r>
              <a:rPr dirty="0" sz="1100" spc="45">
                <a:latin typeface="Calibri"/>
                <a:cs typeface="Calibri"/>
              </a:rPr>
              <a:t>Para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70">
                <a:latin typeface="Calibri"/>
                <a:cs typeface="Calibri"/>
              </a:rPr>
              <a:t>año </a:t>
            </a:r>
            <a:r>
              <a:rPr dirty="0" sz="1100" spc="85">
                <a:latin typeface="Calibri"/>
                <a:cs typeface="Calibri"/>
              </a:rPr>
              <a:t>2024 </a:t>
            </a:r>
            <a:r>
              <a:rPr dirty="0" sz="1100" spc="50">
                <a:latin typeface="Calibri"/>
                <a:cs typeface="Calibri"/>
              </a:rPr>
              <a:t>se </a:t>
            </a:r>
            <a:r>
              <a:rPr dirty="0" sz="1100" spc="45">
                <a:latin typeface="Calibri"/>
                <a:cs typeface="Calibri"/>
              </a:rPr>
              <a:t>prevé </a:t>
            </a:r>
            <a:r>
              <a:rPr dirty="0" sz="1100" spc="55">
                <a:latin typeface="Calibri"/>
                <a:cs typeface="Calibri"/>
              </a:rPr>
              <a:t>que 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55">
                <a:latin typeface="Calibri"/>
                <a:cs typeface="Calibri"/>
              </a:rPr>
              <a:t>periodo</a:t>
            </a:r>
            <a:r>
              <a:rPr dirty="0" sz="1100" spc="355">
                <a:latin typeface="Calibri"/>
                <a:cs typeface="Calibri"/>
              </a:rPr>
              <a:t> </a:t>
            </a:r>
            <a:r>
              <a:rPr dirty="0" sz="1100" spc="55">
                <a:latin typeface="Calibri"/>
                <a:cs typeface="Calibri"/>
              </a:rPr>
              <a:t>canicular  ocurra  </a:t>
            </a:r>
            <a:r>
              <a:rPr dirty="0" sz="1100" spc="45">
                <a:latin typeface="Calibri"/>
                <a:cs typeface="Calibri"/>
              </a:rPr>
              <a:t>durante </a:t>
            </a:r>
            <a:r>
              <a:rPr dirty="0" sz="1100" spc="40">
                <a:latin typeface="Calibri"/>
                <a:cs typeface="Calibri"/>
              </a:rPr>
              <a:t>las </a:t>
            </a:r>
            <a:r>
              <a:rPr dirty="0" sz="1100" spc="65">
                <a:latin typeface="Calibri"/>
                <a:cs typeface="Calibri"/>
              </a:rPr>
              <a:t>fechas  climatológicas en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70">
                <a:latin typeface="Calibri"/>
                <a:cs typeface="Calibri"/>
              </a:rPr>
              <a:t>segunda </a:t>
            </a:r>
            <a:r>
              <a:rPr dirty="0" sz="1100" spc="65">
                <a:latin typeface="Calibri"/>
                <a:cs typeface="Calibri"/>
              </a:rPr>
              <a:t>quincena de </a:t>
            </a:r>
            <a:r>
              <a:rPr dirty="0" sz="1100" spc="35">
                <a:latin typeface="Calibri"/>
                <a:cs typeface="Calibri"/>
              </a:rPr>
              <a:t>julio </a:t>
            </a:r>
            <a:r>
              <a:rPr dirty="0" sz="1100" spc="60">
                <a:latin typeface="Calibri"/>
                <a:cs typeface="Calibri"/>
              </a:rPr>
              <a:t>e </a:t>
            </a:r>
            <a:r>
              <a:rPr dirty="0" sz="1100" spc="50">
                <a:latin typeface="Calibri"/>
                <a:cs typeface="Calibri"/>
              </a:rPr>
              <a:t>inicios del </a:t>
            </a:r>
            <a:r>
              <a:rPr dirty="0" sz="1100" spc="80">
                <a:latin typeface="Calibri"/>
                <a:cs typeface="Calibri"/>
              </a:rPr>
              <a:t>mes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agosto, </a:t>
            </a:r>
            <a:r>
              <a:rPr dirty="0" sz="1100" spc="35">
                <a:latin typeface="Calibri"/>
                <a:cs typeface="Calibri"/>
              </a:rPr>
              <a:t>tendrá </a:t>
            </a:r>
            <a:r>
              <a:rPr dirty="0" sz="1100" spc="60">
                <a:latin typeface="Calibri"/>
                <a:cs typeface="Calibri"/>
              </a:rPr>
              <a:t>mayor  </a:t>
            </a:r>
            <a:r>
              <a:rPr dirty="0" sz="1100" spc="45">
                <a:latin typeface="Calibri"/>
                <a:cs typeface="Calibri"/>
              </a:rPr>
              <a:t>énfasis </a:t>
            </a:r>
            <a:r>
              <a:rPr dirty="0" sz="1100" spc="60">
                <a:latin typeface="Calibri"/>
                <a:cs typeface="Calibri"/>
              </a:rPr>
              <a:t>en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85">
                <a:latin typeface="Calibri"/>
                <a:cs typeface="Calibri"/>
              </a:rPr>
              <a:t>zona </a:t>
            </a:r>
            <a:r>
              <a:rPr dirty="0" sz="1100" spc="30">
                <a:latin typeface="Calibri"/>
                <a:cs typeface="Calibri"/>
              </a:rPr>
              <a:t>oriental,</a:t>
            </a:r>
            <a:r>
              <a:rPr dirty="0" sz="1100" spc="305">
                <a:latin typeface="Calibri"/>
                <a:cs typeface="Calibri"/>
              </a:rPr>
              <a:t>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40">
                <a:latin typeface="Calibri"/>
                <a:cs typeface="Calibri"/>
              </a:rPr>
              <a:t>intensidad débil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55">
                <a:latin typeface="Calibri"/>
                <a:cs typeface="Calibri"/>
              </a:rPr>
              <a:t>puntos </a:t>
            </a:r>
            <a:r>
              <a:rPr dirty="0" sz="1100" spc="45">
                <a:latin typeface="Calibri"/>
                <a:cs typeface="Calibri"/>
              </a:rPr>
              <a:t>aislados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40">
                <a:latin typeface="Calibri"/>
                <a:cs typeface="Calibri"/>
              </a:rPr>
              <a:t>las </a:t>
            </a:r>
            <a:r>
              <a:rPr dirty="0" sz="1100" spc="80">
                <a:latin typeface="Calibri"/>
                <a:cs typeface="Calibri"/>
              </a:rPr>
              <a:t>zonas   </a:t>
            </a:r>
            <a:r>
              <a:rPr dirty="0" sz="1100" spc="65">
                <a:latin typeface="Calibri"/>
                <a:cs typeface="Calibri"/>
              </a:rPr>
              <a:t>mencionadas.</a:t>
            </a:r>
            <a:endParaRPr sz="1100">
              <a:latin typeface="Calibri"/>
              <a:cs typeface="Calibri"/>
            </a:endParaRPr>
          </a:p>
          <a:p>
            <a:pPr algn="just" marL="12700" marR="6985">
              <a:lnSpc>
                <a:spcPct val="114500"/>
              </a:lnSpc>
              <a:spcBef>
                <a:spcPts val="815"/>
              </a:spcBef>
            </a:pPr>
            <a:r>
              <a:rPr dirty="0" sz="1100" spc="75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probabilidad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60">
                <a:latin typeface="Calibri"/>
                <a:cs typeface="Calibri"/>
              </a:rPr>
              <a:t>ocurrencia </a:t>
            </a:r>
            <a:r>
              <a:rPr dirty="0" sz="1100" spc="50">
                <a:latin typeface="Calibri"/>
                <a:cs typeface="Calibri"/>
              </a:rPr>
              <a:t>de sequía </a:t>
            </a:r>
            <a:r>
              <a:rPr dirty="0" sz="1100" spc="65">
                <a:latin typeface="Calibri"/>
                <a:cs typeface="Calibri"/>
              </a:rPr>
              <a:t>meteorológica </a:t>
            </a:r>
            <a:r>
              <a:rPr dirty="0" sz="1100" spc="60">
                <a:latin typeface="Calibri"/>
                <a:cs typeface="Calibri"/>
              </a:rPr>
              <a:t>es </a:t>
            </a:r>
            <a:r>
              <a:rPr dirty="0" sz="1100" spc="25">
                <a:latin typeface="Calibri"/>
                <a:cs typeface="Calibri"/>
              </a:rPr>
              <a:t>baja, </a:t>
            </a:r>
            <a:r>
              <a:rPr dirty="0" sz="1100" spc="105">
                <a:latin typeface="Calibri"/>
                <a:cs typeface="Calibri"/>
              </a:rPr>
              <a:t>con </a:t>
            </a:r>
            <a:r>
              <a:rPr dirty="0" sz="1100" spc="60">
                <a:latin typeface="Calibri"/>
                <a:cs typeface="Calibri"/>
              </a:rPr>
              <a:t>una </a:t>
            </a:r>
            <a:r>
              <a:rPr dirty="0" sz="1100" spc="45">
                <a:latin typeface="Calibri"/>
                <a:cs typeface="Calibri"/>
              </a:rPr>
              <a:t>probabilidad </a:t>
            </a:r>
            <a:r>
              <a:rPr dirty="0" sz="1100" spc="40">
                <a:latin typeface="Calibri"/>
                <a:cs typeface="Calibri"/>
              </a:rPr>
              <a:t>del  </a:t>
            </a:r>
            <a:r>
              <a:rPr dirty="0" sz="1100" spc="95">
                <a:latin typeface="Calibri"/>
                <a:cs typeface="Calibri"/>
              </a:rPr>
              <a:t>20 </a:t>
            </a:r>
            <a:r>
              <a:rPr dirty="0" sz="1100" spc="30">
                <a:latin typeface="Calibri"/>
                <a:cs typeface="Calibri"/>
              </a:rPr>
              <a:t>al </a:t>
            </a:r>
            <a:r>
              <a:rPr dirty="0" sz="1100" spc="80">
                <a:latin typeface="Calibri"/>
                <a:cs typeface="Calibri"/>
              </a:rPr>
              <a:t>40% </a:t>
            </a:r>
            <a:r>
              <a:rPr dirty="0" sz="1100" spc="35">
                <a:latin typeface="Calibri"/>
                <a:cs typeface="Calibri"/>
              </a:rPr>
              <a:t>para finales </a:t>
            </a:r>
            <a:r>
              <a:rPr dirty="0" sz="1100" spc="45">
                <a:latin typeface="Calibri"/>
                <a:cs typeface="Calibri"/>
              </a:rPr>
              <a:t>del </a:t>
            </a:r>
            <a:r>
              <a:rPr dirty="0" sz="1100" spc="80">
                <a:latin typeface="Calibri"/>
                <a:cs typeface="Calibri"/>
              </a:rPr>
              <a:t>mes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25">
                <a:latin typeface="Calibri"/>
                <a:cs typeface="Calibri"/>
              </a:rPr>
              <a:t>julio, </a:t>
            </a:r>
            <a:r>
              <a:rPr dirty="0" sz="1100" spc="40">
                <a:latin typeface="Calibri"/>
                <a:cs typeface="Calibri"/>
              </a:rPr>
              <a:t>esta </a:t>
            </a:r>
            <a:r>
              <a:rPr dirty="0" sz="1100" spc="50">
                <a:latin typeface="Calibri"/>
                <a:cs typeface="Calibri"/>
              </a:rPr>
              <a:t>se </a:t>
            </a:r>
            <a:r>
              <a:rPr dirty="0" sz="1100" spc="40">
                <a:latin typeface="Calibri"/>
                <a:cs typeface="Calibri"/>
              </a:rPr>
              <a:t>prevé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40">
                <a:latin typeface="Calibri"/>
                <a:cs typeface="Calibri"/>
              </a:rPr>
              <a:t>intensidad débil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55">
                <a:latin typeface="Calibri"/>
                <a:cs typeface="Calibri"/>
              </a:rPr>
              <a:t>corta </a:t>
            </a:r>
            <a:r>
              <a:rPr dirty="0" sz="1100" spc="60">
                <a:latin typeface="Calibri"/>
                <a:cs typeface="Calibri"/>
              </a:rPr>
              <a:t>duración </a:t>
            </a:r>
            <a:r>
              <a:rPr dirty="0" sz="1100" spc="20">
                <a:latin typeface="Calibri"/>
                <a:cs typeface="Calibri"/>
              </a:rPr>
              <a:t>(5 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35">
                <a:latin typeface="Calibri"/>
                <a:cs typeface="Calibri"/>
              </a:rPr>
              <a:t>10 </a:t>
            </a:r>
            <a:r>
              <a:rPr dirty="0" sz="1100" spc="40">
                <a:latin typeface="Calibri"/>
                <a:cs typeface="Calibri"/>
              </a:rPr>
              <a:t>días </a:t>
            </a:r>
            <a:r>
              <a:rPr dirty="0" sz="1100" spc="80">
                <a:latin typeface="Calibri"/>
                <a:cs typeface="Calibri"/>
              </a:rPr>
              <a:t>secos</a:t>
            </a:r>
            <a:r>
              <a:rPr dirty="0" sz="1100" spc="50">
                <a:latin typeface="Calibri"/>
                <a:cs typeface="Calibri"/>
              </a:rPr>
              <a:t> </a:t>
            </a:r>
            <a:r>
              <a:rPr dirty="0" sz="1100" spc="55">
                <a:latin typeface="Calibri"/>
                <a:cs typeface="Calibri"/>
              </a:rPr>
              <a:t>consecutivos).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</a:pPr>
            <a:r>
              <a:rPr dirty="0" sz="1400" spc="45" i="1">
                <a:latin typeface="Trebuchet MS"/>
                <a:cs typeface="Trebuchet MS"/>
              </a:rPr>
              <a:t>Pronóstico </a:t>
            </a:r>
            <a:r>
              <a:rPr dirty="0" sz="1400" spc="60" i="1">
                <a:latin typeface="Trebuchet MS"/>
                <a:cs typeface="Trebuchet MS"/>
              </a:rPr>
              <a:t>de</a:t>
            </a:r>
            <a:r>
              <a:rPr dirty="0" sz="1400" spc="-140" i="1">
                <a:latin typeface="Trebuchet MS"/>
                <a:cs typeface="Trebuchet MS"/>
              </a:rPr>
              <a:t> </a:t>
            </a:r>
            <a:r>
              <a:rPr dirty="0" sz="1400" spc="30" i="1">
                <a:latin typeface="Trebuchet MS"/>
                <a:cs typeface="Trebuchet MS"/>
              </a:rPr>
              <a:t>temporales</a:t>
            </a:r>
            <a:endParaRPr sz="1400">
              <a:latin typeface="Trebuchet MS"/>
              <a:cs typeface="Trebuchet MS"/>
            </a:endParaRPr>
          </a:p>
          <a:p>
            <a:pPr algn="just" marL="12700" marR="6985">
              <a:lnSpc>
                <a:spcPct val="114799"/>
              </a:lnSpc>
              <a:spcBef>
                <a:spcPts val="765"/>
              </a:spcBef>
            </a:pPr>
            <a:r>
              <a:rPr dirty="0" sz="1100" spc="45">
                <a:latin typeface="Calibri"/>
                <a:cs typeface="Calibri"/>
              </a:rPr>
              <a:t>Para </a:t>
            </a:r>
            <a:r>
              <a:rPr dirty="0" sz="1100" spc="55">
                <a:latin typeface="Calibri"/>
                <a:cs typeface="Calibri"/>
              </a:rPr>
              <a:t>El </a:t>
            </a:r>
            <a:r>
              <a:rPr dirty="0" sz="1100" spc="40">
                <a:latin typeface="Calibri"/>
                <a:cs typeface="Calibri"/>
              </a:rPr>
              <a:t>Salvador, durante el </a:t>
            </a:r>
            <a:r>
              <a:rPr dirty="0" sz="1100" spc="35">
                <a:latin typeface="Calibri"/>
                <a:cs typeface="Calibri"/>
              </a:rPr>
              <a:t>trimestre </a:t>
            </a:r>
            <a:r>
              <a:rPr dirty="0" sz="1100" spc="110">
                <a:latin typeface="Calibri"/>
                <a:cs typeface="Calibri"/>
              </a:rPr>
              <a:t>MJJ, </a:t>
            </a:r>
            <a:r>
              <a:rPr dirty="0" sz="1100" spc="50">
                <a:latin typeface="Calibri"/>
                <a:cs typeface="Calibri"/>
              </a:rPr>
              <a:t>se </a:t>
            </a:r>
            <a:r>
              <a:rPr dirty="0" sz="1100" spc="45">
                <a:latin typeface="Calibri"/>
                <a:cs typeface="Calibri"/>
              </a:rPr>
              <a:t>prevé </a:t>
            </a:r>
            <a:r>
              <a:rPr dirty="0" sz="1100" spc="65">
                <a:latin typeface="Calibri"/>
                <a:cs typeface="Calibri"/>
              </a:rPr>
              <a:t>que </a:t>
            </a:r>
            <a:r>
              <a:rPr dirty="0" sz="1100" spc="60">
                <a:latin typeface="Calibri"/>
                <a:cs typeface="Calibri"/>
              </a:rPr>
              <a:t>pueden </a:t>
            </a:r>
            <a:r>
              <a:rPr dirty="0" sz="1100" spc="45">
                <a:latin typeface="Calibri"/>
                <a:cs typeface="Calibri"/>
              </a:rPr>
              <a:t>ocurrir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75">
                <a:latin typeface="Calibri"/>
                <a:cs typeface="Calibri"/>
              </a:rPr>
              <a:t>dos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30">
                <a:latin typeface="Calibri"/>
                <a:cs typeface="Calibri"/>
              </a:rPr>
              <a:t>tres </a:t>
            </a:r>
            <a:r>
              <a:rPr dirty="0" sz="1100" spc="25">
                <a:latin typeface="Calibri"/>
                <a:cs typeface="Calibri"/>
              </a:rPr>
              <a:t>(2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15">
                <a:latin typeface="Calibri"/>
                <a:cs typeface="Calibri"/>
              </a:rPr>
              <a:t>3)  </a:t>
            </a:r>
            <a:r>
              <a:rPr dirty="0" sz="1100" spc="55">
                <a:latin typeface="Calibri"/>
                <a:cs typeface="Calibri"/>
              </a:rPr>
              <a:t>eventos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lluvias </a:t>
            </a:r>
            <a:r>
              <a:rPr dirty="0" sz="1100" spc="110">
                <a:latin typeface="Calibri"/>
                <a:cs typeface="Calibri"/>
              </a:rPr>
              <a:t>con </a:t>
            </a:r>
            <a:r>
              <a:rPr dirty="0" sz="1100" spc="45">
                <a:latin typeface="Calibri"/>
                <a:cs typeface="Calibri"/>
              </a:rPr>
              <a:t>características </a:t>
            </a:r>
            <a:r>
              <a:rPr dirty="0" sz="1100" spc="50">
                <a:latin typeface="Calibri"/>
                <a:cs typeface="Calibri"/>
              </a:rPr>
              <a:t>de </a:t>
            </a:r>
            <a:r>
              <a:rPr dirty="0" sz="1100" spc="45">
                <a:latin typeface="Calibri"/>
                <a:cs typeface="Calibri"/>
              </a:rPr>
              <a:t>temporal, </a:t>
            </a:r>
            <a:r>
              <a:rPr dirty="0" sz="1100" spc="50">
                <a:latin typeface="Calibri"/>
                <a:cs typeface="Calibri"/>
              </a:rPr>
              <a:t>favorecidas </a:t>
            </a:r>
            <a:r>
              <a:rPr dirty="0" sz="1100" spc="55">
                <a:latin typeface="Calibri"/>
                <a:cs typeface="Calibri"/>
              </a:rPr>
              <a:t>por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55">
                <a:latin typeface="Calibri"/>
                <a:cs typeface="Calibri"/>
              </a:rPr>
              <a:t>ingreso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70">
                <a:latin typeface="Calibri"/>
                <a:cs typeface="Calibri"/>
              </a:rPr>
              <a:t>humedad  </a:t>
            </a:r>
            <a:r>
              <a:rPr dirty="0" sz="1100" spc="60">
                <a:latin typeface="Calibri"/>
                <a:cs typeface="Calibri"/>
              </a:rPr>
              <a:t>desde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65">
                <a:latin typeface="Calibri"/>
                <a:cs typeface="Calibri"/>
              </a:rPr>
              <a:t>Pacífico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90">
                <a:latin typeface="Calibri"/>
                <a:cs typeface="Calibri"/>
              </a:rPr>
              <a:t>Zona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75">
                <a:latin typeface="Calibri"/>
                <a:cs typeface="Calibri"/>
              </a:rPr>
              <a:t>Convergencia </a:t>
            </a:r>
            <a:r>
              <a:rPr dirty="0" sz="1100" spc="40">
                <a:latin typeface="Calibri"/>
                <a:cs typeface="Calibri"/>
              </a:rPr>
              <a:t>Intertropical </a:t>
            </a:r>
            <a:r>
              <a:rPr dirty="0" sz="1100" spc="60">
                <a:latin typeface="Calibri"/>
                <a:cs typeface="Calibri"/>
              </a:rPr>
              <a:t>(ZCIT). </a:t>
            </a:r>
            <a:r>
              <a:rPr dirty="0" sz="1100" spc="75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probabilidad </a:t>
            </a:r>
            <a:r>
              <a:rPr dirty="0" sz="1100" spc="50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la  </a:t>
            </a:r>
            <a:r>
              <a:rPr dirty="0" sz="1100" spc="65">
                <a:latin typeface="Calibri"/>
                <a:cs typeface="Calibri"/>
              </a:rPr>
              <a:t>ocurrencia de </a:t>
            </a:r>
            <a:r>
              <a:rPr dirty="0" sz="1100" spc="50">
                <a:latin typeface="Calibri"/>
                <a:cs typeface="Calibri"/>
              </a:rPr>
              <a:t>estos </a:t>
            </a:r>
            <a:r>
              <a:rPr dirty="0" sz="1100" spc="55">
                <a:latin typeface="Calibri"/>
                <a:cs typeface="Calibri"/>
              </a:rPr>
              <a:t>eventos </a:t>
            </a:r>
            <a:r>
              <a:rPr dirty="0" sz="1100" spc="60">
                <a:latin typeface="Calibri"/>
                <a:cs typeface="Calibri"/>
              </a:rPr>
              <a:t>es media-alta </a:t>
            </a:r>
            <a:r>
              <a:rPr dirty="0" sz="1100" spc="45">
                <a:latin typeface="Calibri"/>
                <a:cs typeface="Calibri"/>
              </a:rPr>
              <a:t>(50% a</a:t>
            </a:r>
            <a:r>
              <a:rPr dirty="0" sz="1100" spc="-5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70%)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6311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59612" y="673656"/>
            <a:ext cx="5852795" cy="27070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14999"/>
              </a:lnSpc>
              <a:spcBef>
                <a:spcPts val="105"/>
              </a:spcBef>
            </a:pPr>
            <a:r>
              <a:rPr dirty="0" sz="1100" spc="55">
                <a:latin typeface="Calibri"/>
                <a:cs typeface="Calibri"/>
              </a:rPr>
              <a:t>Además,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45">
                <a:latin typeface="Calibri"/>
                <a:cs typeface="Calibri"/>
              </a:rPr>
              <a:t>estima </a:t>
            </a:r>
            <a:r>
              <a:rPr dirty="0" sz="1100" spc="60">
                <a:latin typeface="Calibri"/>
                <a:cs typeface="Calibri"/>
              </a:rPr>
              <a:t>que </a:t>
            </a:r>
            <a:r>
              <a:rPr dirty="0" sz="1100" spc="80">
                <a:latin typeface="Calibri"/>
                <a:cs typeface="Calibri"/>
              </a:rPr>
              <a:t>uno </a:t>
            </a:r>
            <a:r>
              <a:rPr dirty="0" sz="1100" spc="105">
                <a:latin typeface="Calibri"/>
                <a:cs typeface="Calibri"/>
              </a:rPr>
              <a:t>o </a:t>
            </a:r>
            <a:r>
              <a:rPr dirty="0" sz="1100" spc="70">
                <a:latin typeface="Calibri"/>
                <a:cs typeface="Calibri"/>
              </a:rPr>
              <a:t>dos </a:t>
            </a:r>
            <a:r>
              <a:rPr dirty="0" sz="1100" spc="-30">
                <a:latin typeface="Calibri"/>
                <a:cs typeface="Calibri"/>
              </a:rPr>
              <a:t>(1 </a:t>
            </a:r>
            <a:r>
              <a:rPr dirty="0" sz="1100" spc="105">
                <a:latin typeface="Calibri"/>
                <a:cs typeface="Calibri"/>
              </a:rPr>
              <a:t>o </a:t>
            </a:r>
            <a:r>
              <a:rPr dirty="0" sz="1100" spc="25">
                <a:latin typeface="Calibri"/>
                <a:cs typeface="Calibri"/>
              </a:rPr>
              <a:t>2)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50">
                <a:latin typeface="Calibri"/>
                <a:cs typeface="Calibri"/>
              </a:rPr>
              <a:t>estos eventos </a:t>
            </a:r>
            <a:r>
              <a:rPr dirty="0" sz="1100" spc="60">
                <a:latin typeface="Calibri"/>
                <a:cs typeface="Calibri"/>
              </a:rPr>
              <a:t>sean </a:t>
            </a:r>
            <a:r>
              <a:rPr dirty="0" sz="1100" spc="65">
                <a:latin typeface="Calibri"/>
                <a:cs typeface="Calibri"/>
              </a:rPr>
              <a:t>producto de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influencia 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50">
                <a:latin typeface="Calibri"/>
                <a:cs typeface="Calibri"/>
              </a:rPr>
              <a:t>sistemas </a:t>
            </a:r>
            <a:r>
              <a:rPr dirty="0" sz="1100" spc="75">
                <a:latin typeface="Calibri"/>
                <a:cs typeface="Calibri"/>
              </a:rPr>
              <a:t>ciclónicos </a:t>
            </a:r>
            <a:r>
              <a:rPr dirty="0" sz="1100" spc="40">
                <a:latin typeface="Calibri"/>
                <a:cs typeface="Calibri"/>
              </a:rPr>
              <a:t>tropicales,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manera </a:t>
            </a:r>
            <a:r>
              <a:rPr dirty="0" sz="1100" spc="40">
                <a:latin typeface="Calibri"/>
                <a:cs typeface="Calibri"/>
              </a:rPr>
              <a:t>directa </a:t>
            </a:r>
            <a:r>
              <a:rPr dirty="0" sz="1100" spc="105">
                <a:latin typeface="Calibri"/>
                <a:cs typeface="Calibri"/>
              </a:rPr>
              <a:t>o </a:t>
            </a:r>
            <a:r>
              <a:rPr dirty="0" sz="1100" spc="35">
                <a:latin typeface="Calibri"/>
                <a:cs typeface="Calibri"/>
              </a:rPr>
              <a:t>indirecta, </a:t>
            </a:r>
            <a:r>
              <a:rPr dirty="0" sz="1100" spc="50">
                <a:latin typeface="Calibri"/>
                <a:cs typeface="Calibri"/>
              </a:rPr>
              <a:t>dentro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55">
                <a:latin typeface="Calibri"/>
                <a:cs typeface="Calibri"/>
              </a:rPr>
              <a:t>temporada </a:t>
            </a:r>
            <a:r>
              <a:rPr dirty="0" sz="1100" spc="65">
                <a:latin typeface="Calibri"/>
                <a:cs typeface="Calibri"/>
              </a:rPr>
              <a:t>de  </a:t>
            </a:r>
            <a:r>
              <a:rPr dirty="0" sz="1100" spc="55">
                <a:latin typeface="Calibri"/>
                <a:cs typeface="Calibri"/>
              </a:rPr>
              <a:t>huracanes.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</a:pPr>
            <a:r>
              <a:rPr dirty="0" sz="1400" spc="45" i="1">
                <a:latin typeface="Trebuchet MS"/>
                <a:cs typeface="Trebuchet MS"/>
              </a:rPr>
              <a:t>Pronóstico </a:t>
            </a:r>
            <a:r>
              <a:rPr dirty="0" sz="1400" spc="60" i="1">
                <a:latin typeface="Trebuchet MS"/>
                <a:cs typeface="Trebuchet MS"/>
              </a:rPr>
              <a:t>de</a:t>
            </a:r>
            <a:r>
              <a:rPr dirty="0" sz="1400" spc="-140" i="1">
                <a:latin typeface="Trebuchet MS"/>
                <a:cs typeface="Trebuchet MS"/>
              </a:rPr>
              <a:t> </a:t>
            </a:r>
            <a:r>
              <a:rPr dirty="0" sz="1400" spc="-10" i="1">
                <a:latin typeface="Trebuchet MS"/>
                <a:cs typeface="Trebuchet MS"/>
              </a:rPr>
              <a:t>lluvias</a:t>
            </a:r>
            <a:endParaRPr sz="1400">
              <a:latin typeface="Trebuchet MS"/>
              <a:cs typeface="Trebuchet MS"/>
            </a:endParaRPr>
          </a:p>
          <a:p>
            <a:pPr algn="just" marL="12700" marR="5080">
              <a:lnSpc>
                <a:spcPct val="114500"/>
              </a:lnSpc>
              <a:spcBef>
                <a:spcPts val="770"/>
              </a:spcBef>
            </a:pPr>
            <a:r>
              <a:rPr dirty="0" sz="1100" spc="75">
                <a:latin typeface="Calibri"/>
                <a:cs typeface="Calibri"/>
              </a:rPr>
              <a:t>La </a:t>
            </a:r>
            <a:r>
              <a:rPr dirty="0" sz="1100" spc="55">
                <a:latin typeface="Calibri"/>
                <a:cs typeface="Calibri"/>
              </a:rPr>
              <a:t>Tabla </a:t>
            </a:r>
            <a:r>
              <a:rPr dirty="0" sz="1100" spc="95">
                <a:latin typeface="Calibri"/>
                <a:cs typeface="Calibri"/>
              </a:rPr>
              <a:t>6 </a:t>
            </a:r>
            <a:r>
              <a:rPr dirty="0" sz="1100" spc="55">
                <a:latin typeface="Calibri"/>
                <a:cs typeface="Calibri"/>
              </a:rPr>
              <a:t>incluye los </a:t>
            </a:r>
            <a:r>
              <a:rPr dirty="0" sz="1100" spc="65">
                <a:latin typeface="Calibri"/>
                <a:cs typeface="Calibri"/>
              </a:rPr>
              <a:t>promedios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45">
                <a:latin typeface="Calibri"/>
                <a:cs typeface="Calibri"/>
              </a:rPr>
              <a:t>milímetros </a:t>
            </a:r>
            <a:r>
              <a:rPr dirty="0" sz="1100" spc="55">
                <a:latin typeface="Calibri"/>
                <a:cs typeface="Calibri"/>
              </a:rPr>
              <a:t>(mm) </a:t>
            </a:r>
            <a:r>
              <a:rPr dirty="0" sz="1100" spc="50">
                <a:latin typeface="Calibri"/>
                <a:cs typeface="Calibri"/>
              </a:rPr>
              <a:t>de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35">
                <a:latin typeface="Calibri"/>
                <a:cs typeface="Calibri"/>
              </a:rPr>
              <a:t>serie </a:t>
            </a:r>
            <a:r>
              <a:rPr dirty="0" sz="1100" spc="65">
                <a:latin typeface="Calibri"/>
                <a:cs typeface="Calibri"/>
              </a:rPr>
              <a:t>climatológica  </a:t>
            </a:r>
            <a:r>
              <a:rPr dirty="0" sz="1100" spc="25">
                <a:latin typeface="Calibri"/>
                <a:cs typeface="Calibri"/>
              </a:rPr>
              <a:t>1991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70">
                <a:latin typeface="Calibri"/>
                <a:cs typeface="Calibri"/>
              </a:rPr>
              <a:t>2020, </a:t>
            </a:r>
            <a:r>
              <a:rPr dirty="0" sz="1100" spc="40">
                <a:latin typeface="Calibri"/>
                <a:cs typeface="Calibri"/>
              </a:rPr>
              <a:t>el valor </a:t>
            </a:r>
            <a:r>
              <a:rPr dirty="0" sz="1100" spc="60">
                <a:latin typeface="Calibri"/>
                <a:cs typeface="Calibri"/>
              </a:rPr>
              <a:t>pronosticado </a:t>
            </a:r>
            <a:r>
              <a:rPr dirty="0" sz="1100" spc="55">
                <a:latin typeface="Calibri"/>
                <a:cs typeface="Calibri"/>
              </a:rPr>
              <a:t>por </a:t>
            </a:r>
            <a:r>
              <a:rPr dirty="0" sz="1100" spc="80">
                <a:latin typeface="Calibri"/>
                <a:cs typeface="Calibri"/>
              </a:rPr>
              <a:t>mes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30">
                <a:latin typeface="Calibri"/>
                <a:cs typeface="Calibri"/>
              </a:rPr>
              <a:t>trimestre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presente Perspectiva;  </a:t>
            </a:r>
            <a:r>
              <a:rPr dirty="0" sz="1100" spc="55">
                <a:latin typeface="Calibri"/>
                <a:cs typeface="Calibri"/>
              </a:rPr>
              <a:t>además,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55">
                <a:latin typeface="Calibri"/>
                <a:cs typeface="Calibri"/>
              </a:rPr>
              <a:t>incluye </a:t>
            </a:r>
            <a:r>
              <a:rPr dirty="0" sz="1100" spc="60">
                <a:latin typeface="Calibri"/>
                <a:cs typeface="Calibri"/>
              </a:rPr>
              <a:t>una </a:t>
            </a:r>
            <a:r>
              <a:rPr dirty="0" sz="1100" spc="80">
                <a:latin typeface="Calibri"/>
                <a:cs typeface="Calibri"/>
              </a:rPr>
              <a:t>columna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65">
                <a:latin typeface="Calibri"/>
                <a:cs typeface="Calibri"/>
              </a:rPr>
              <a:t>descripción de </a:t>
            </a:r>
            <a:r>
              <a:rPr dirty="0" sz="1100" spc="55">
                <a:latin typeface="Calibri"/>
                <a:cs typeface="Calibri"/>
              </a:rPr>
              <a:t>escenario </a:t>
            </a:r>
            <a:r>
              <a:rPr dirty="0" sz="1100" spc="60">
                <a:latin typeface="Calibri"/>
                <a:cs typeface="Calibri"/>
              </a:rPr>
              <a:t>por </a:t>
            </a:r>
            <a:r>
              <a:rPr dirty="0" sz="1100" spc="55">
                <a:latin typeface="Calibri"/>
                <a:cs typeface="Calibri"/>
              </a:rPr>
              <a:t>categoría </a:t>
            </a:r>
            <a:r>
              <a:rPr dirty="0" sz="1100" spc="50">
                <a:latin typeface="Calibri"/>
                <a:cs typeface="Calibri"/>
              </a:rPr>
              <a:t>esperada </a:t>
            </a:r>
            <a:r>
              <a:rPr dirty="0" sz="1100" spc="45">
                <a:latin typeface="Calibri"/>
                <a:cs typeface="Calibri"/>
              </a:rPr>
              <a:t>a  </a:t>
            </a:r>
            <a:r>
              <a:rPr dirty="0" sz="1100" spc="60">
                <a:latin typeface="Calibri"/>
                <a:cs typeface="Calibri"/>
              </a:rPr>
              <a:t>escala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50">
                <a:latin typeface="Calibri"/>
                <a:cs typeface="Calibri"/>
              </a:rPr>
              <a:t>nacional.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300">
              <a:latin typeface="Calibri"/>
              <a:cs typeface="Calibri"/>
            </a:endParaRPr>
          </a:p>
          <a:p>
            <a:pPr marL="12700" marR="473709">
              <a:lnSpc>
                <a:spcPct val="100000"/>
              </a:lnSpc>
              <a:spcBef>
                <a:spcPts val="865"/>
              </a:spcBef>
            </a:pPr>
            <a:r>
              <a:rPr dirty="0" sz="1000">
                <a:latin typeface="Tahoma"/>
                <a:cs typeface="Tahoma"/>
              </a:rPr>
              <a:t>Tabla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6.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 spc="35">
                <a:latin typeface="Tahoma"/>
                <a:cs typeface="Tahoma"/>
              </a:rPr>
              <a:t>Cuadro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20">
                <a:latin typeface="Tahoma"/>
                <a:cs typeface="Tahoma"/>
              </a:rPr>
              <a:t>de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lluvia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30">
                <a:latin typeface="Tahoma"/>
                <a:cs typeface="Tahoma"/>
              </a:rPr>
              <a:t>promedio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20">
                <a:latin typeface="Tahoma"/>
                <a:cs typeface="Tahoma"/>
              </a:rPr>
              <a:t>nacional</a:t>
            </a:r>
            <a:r>
              <a:rPr dirty="0" sz="1000" spc="-35">
                <a:latin typeface="Tahoma"/>
                <a:cs typeface="Tahoma"/>
              </a:rPr>
              <a:t> 1991 </a:t>
            </a:r>
            <a:r>
              <a:rPr dirty="0" sz="1000" spc="-15">
                <a:latin typeface="Tahoma"/>
                <a:cs typeface="Tahoma"/>
              </a:rPr>
              <a:t>a </a:t>
            </a:r>
            <a:r>
              <a:rPr dirty="0" sz="1000" spc="20">
                <a:latin typeface="Tahoma"/>
                <a:cs typeface="Tahoma"/>
              </a:rPr>
              <a:t>2020,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25">
                <a:latin typeface="Tahoma"/>
                <a:cs typeface="Tahoma"/>
              </a:rPr>
              <a:t>pronóstico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20">
                <a:latin typeface="Tahoma"/>
                <a:cs typeface="Tahoma"/>
              </a:rPr>
              <a:t>de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20">
                <a:latin typeface="Tahoma"/>
                <a:cs typeface="Tahoma"/>
              </a:rPr>
              <a:t>mayo-agosto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30">
                <a:latin typeface="Tahoma"/>
                <a:cs typeface="Tahoma"/>
              </a:rPr>
              <a:t>2024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y  </a:t>
            </a:r>
            <a:r>
              <a:rPr dirty="0" sz="1000" spc="-5">
                <a:latin typeface="Tahoma"/>
                <a:cs typeface="Tahoma"/>
              </a:rPr>
              <a:t>trimestre </a:t>
            </a:r>
            <a:r>
              <a:rPr dirty="0" sz="1000" spc="50">
                <a:latin typeface="Tahoma"/>
                <a:cs typeface="Tahoma"/>
              </a:rPr>
              <a:t>MJJ. </a:t>
            </a:r>
            <a:r>
              <a:rPr dirty="0" sz="1000" spc="-5">
                <a:latin typeface="Tahoma"/>
                <a:cs typeface="Tahoma"/>
              </a:rPr>
              <a:t>Fuente:</a:t>
            </a:r>
            <a:r>
              <a:rPr dirty="0" sz="1000" spc="-160">
                <a:latin typeface="Tahoma"/>
                <a:cs typeface="Tahoma"/>
              </a:rPr>
              <a:t> </a:t>
            </a:r>
            <a:r>
              <a:rPr dirty="0" sz="1000" spc="40">
                <a:latin typeface="Tahoma"/>
                <a:cs typeface="Tahoma"/>
              </a:rPr>
              <a:t>MARN/DOA/GMT/CCA.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54024" y="3390900"/>
            <a:ext cx="5866130" cy="0"/>
          </a:xfrm>
          <a:custGeom>
            <a:avLst/>
            <a:gdLst/>
            <a:ahLst/>
            <a:cxnLst/>
            <a:rect l="l" t="t" r="r" b="b"/>
            <a:pathLst>
              <a:path w="5866130" h="0">
                <a:moveTo>
                  <a:pt x="0" y="0"/>
                </a:moveTo>
                <a:lnTo>
                  <a:pt x="5865876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045464" y="3390900"/>
          <a:ext cx="5686425" cy="1341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7425"/>
                <a:gridCol w="990600"/>
                <a:gridCol w="1078864"/>
                <a:gridCol w="2619375"/>
              </a:tblGrid>
              <a:tr h="358140">
                <a:tc gridSpan="4">
                  <a:txBody>
                    <a:bodyPr/>
                    <a:lstStyle/>
                    <a:p>
                      <a:pPr marL="1325245" marR="234315" indent="-1252855">
                        <a:lnSpc>
                          <a:spcPct val="101800"/>
                        </a:lnSpc>
                        <a:spcBef>
                          <a:spcPts val="5"/>
                        </a:spcBef>
                        <a:tabLst>
                          <a:tab pos="1197610" algn="l"/>
                          <a:tab pos="2204720" algn="l"/>
                          <a:tab pos="2359025" algn="l"/>
                          <a:tab pos="3297554" algn="l"/>
                        </a:tabLst>
                      </a:pP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Período	Promedio	Pronóstico	Escenario esperado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escala nacional  (mm)		(mm)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solidFill>
                      <a:srgbClr val="5B9AD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0979">
                <a:tc>
                  <a:txBody>
                    <a:bodyPr/>
                    <a:lstStyle/>
                    <a:p>
                      <a:pPr algn="ctr" marL="635">
                        <a:lnSpc>
                          <a:spcPts val="1265"/>
                        </a:lnSpc>
                      </a:pPr>
                      <a:r>
                        <a:rPr dirty="0" sz="1100" b="1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Mayo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65"/>
                        </a:lnSpc>
                      </a:pPr>
                      <a:r>
                        <a:rPr dirty="0" sz="110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232.3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marL="379095">
                        <a:lnSpc>
                          <a:spcPts val="1265"/>
                        </a:lnSpc>
                      </a:pPr>
                      <a:r>
                        <a:rPr dirty="0" sz="110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255.6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65"/>
                        </a:lnSpc>
                      </a:pPr>
                      <a:r>
                        <a:rPr dirty="0" sz="1100" spc="-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NORMAL, tendencia ARRIBA de </a:t>
                      </a:r>
                      <a:r>
                        <a:rPr dirty="0" sz="1100" spc="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lo</a:t>
                      </a:r>
                      <a:r>
                        <a:rPr dirty="0" sz="110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normal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</a:tr>
              <a:tr h="207263">
                <a:tc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</a:pPr>
                      <a:r>
                        <a:rPr dirty="0" sz="1100" spc="-5" b="1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Junio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</a:pPr>
                      <a:r>
                        <a:rPr dirty="0" sz="110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310.7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9095">
                        <a:lnSpc>
                          <a:spcPts val="1290"/>
                        </a:lnSpc>
                      </a:pPr>
                      <a:r>
                        <a:rPr dirty="0" sz="110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364.9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</a:pPr>
                      <a:r>
                        <a:rPr dirty="0" sz="110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ARRIBA de </a:t>
                      </a:r>
                      <a:r>
                        <a:rPr dirty="0" sz="1100" spc="-1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lo </a:t>
                      </a:r>
                      <a:r>
                        <a:rPr dirty="0" sz="1100" spc="-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normal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C4DFB3"/>
                    </a:solidFill>
                  </a:tcPr>
                </a:tc>
              </a:tr>
              <a:tr h="184404">
                <a:tc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</a:pPr>
                      <a:r>
                        <a:rPr dirty="0" sz="1100" spc="-5" b="1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Julio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</a:pPr>
                      <a:r>
                        <a:rPr dirty="0" sz="110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267.0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marL="379095">
                        <a:lnSpc>
                          <a:spcPts val="1290"/>
                        </a:lnSpc>
                      </a:pPr>
                      <a:r>
                        <a:rPr dirty="0" sz="110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288.4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</a:pPr>
                      <a:r>
                        <a:rPr dirty="0" sz="1100" spc="-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NORMAL, tendencia ARRIBA de </a:t>
                      </a:r>
                      <a:r>
                        <a:rPr dirty="0" sz="1100" spc="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lo</a:t>
                      </a:r>
                      <a:r>
                        <a:rPr dirty="0" sz="110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normal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</a:tr>
              <a:tr h="188975">
                <a:tc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</a:pPr>
                      <a:r>
                        <a:rPr dirty="0" sz="1100" b="1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Agosto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</a:pPr>
                      <a:r>
                        <a:rPr dirty="0" sz="110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313.6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9095">
                        <a:lnSpc>
                          <a:spcPts val="1290"/>
                        </a:lnSpc>
                      </a:pPr>
                      <a:r>
                        <a:rPr dirty="0" sz="110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344.3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</a:pPr>
                      <a:r>
                        <a:rPr dirty="0" sz="1100" spc="-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NORMAL, tendencia ARRIBA de </a:t>
                      </a:r>
                      <a:r>
                        <a:rPr dirty="0" sz="1100" spc="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lo</a:t>
                      </a:r>
                      <a:r>
                        <a:rPr dirty="0" sz="1100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solidFill>
                            <a:srgbClr val="2F5495"/>
                          </a:solidFill>
                          <a:latin typeface="Calibri"/>
                          <a:cs typeface="Calibri"/>
                        </a:rPr>
                        <a:t>normal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</a:tr>
              <a:tr h="178308">
                <a:tc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</a:pPr>
                      <a:r>
                        <a:rPr dirty="0" sz="1100" spc="-5" b="1">
                          <a:solidFill>
                            <a:srgbClr val="CC0000"/>
                          </a:solidFill>
                          <a:latin typeface="Calibri"/>
                          <a:cs typeface="Calibri"/>
                        </a:rPr>
                        <a:t>Trimestre</a:t>
                      </a:r>
                      <a:r>
                        <a:rPr dirty="0" sz="1100" spc="-20" b="1">
                          <a:solidFill>
                            <a:srgbClr val="CC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b="1">
                          <a:solidFill>
                            <a:srgbClr val="CC0000"/>
                          </a:solidFill>
                          <a:latin typeface="Calibri"/>
                          <a:cs typeface="Calibri"/>
                        </a:rPr>
                        <a:t>MJJ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</a:pPr>
                      <a:r>
                        <a:rPr dirty="0" sz="1100" spc="-5">
                          <a:solidFill>
                            <a:srgbClr val="CC0000"/>
                          </a:solidFill>
                          <a:latin typeface="Calibri"/>
                          <a:cs typeface="Calibri"/>
                        </a:rPr>
                        <a:t>810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marL="379095">
                        <a:lnSpc>
                          <a:spcPts val="1290"/>
                        </a:lnSpc>
                      </a:pPr>
                      <a:r>
                        <a:rPr dirty="0" sz="1100">
                          <a:solidFill>
                            <a:srgbClr val="CC0000"/>
                          </a:solidFill>
                          <a:latin typeface="Calibri"/>
                          <a:cs typeface="Calibri"/>
                        </a:rPr>
                        <a:t>908.8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DD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</a:pPr>
                      <a:r>
                        <a:rPr dirty="0" sz="1100">
                          <a:solidFill>
                            <a:srgbClr val="CC0000"/>
                          </a:solidFill>
                          <a:latin typeface="Calibri"/>
                          <a:cs typeface="Calibri"/>
                        </a:rPr>
                        <a:t>ARRIBA de </a:t>
                      </a:r>
                      <a:r>
                        <a:rPr dirty="0" sz="1100" spc="-10">
                          <a:solidFill>
                            <a:srgbClr val="CC0000"/>
                          </a:solidFill>
                          <a:latin typeface="Calibri"/>
                          <a:cs typeface="Calibri"/>
                        </a:rPr>
                        <a:t>lo </a:t>
                      </a:r>
                      <a:r>
                        <a:rPr dirty="0" sz="1100" spc="-5">
                          <a:solidFill>
                            <a:srgbClr val="CC0000"/>
                          </a:solidFill>
                          <a:latin typeface="Calibri"/>
                          <a:cs typeface="Calibri"/>
                        </a:rPr>
                        <a:t>normal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8EAADB"/>
                      </a:solidFill>
                      <a:prstDash val="solid"/>
                    </a:lnL>
                    <a:lnR w="6350">
                      <a:solidFill>
                        <a:srgbClr val="8EAADB"/>
                      </a:solidFill>
                      <a:prstDash val="solid"/>
                    </a:lnR>
                    <a:lnT w="6350">
                      <a:solidFill>
                        <a:srgbClr val="8EAADB"/>
                      </a:solidFill>
                      <a:prstDash val="solid"/>
                    </a:lnT>
                    <a:lnB w="6350">
                      <a:solidFill>
                        <a:srgbClr val="8EAADB"/>
                      </a:solidFill>
                      <a:prstDash val="solid"/>
                    </a:lnB>
                    <a:solidFill>
                      <a:srgbClr val="C4DFB3"/>
                    </a:solidFill>
                  </a:tcPr>
                </a:tc>
              </a:tr>
            </a:tbl>
          </a:graphicData>
        </a:graphic>
      </p:graphicFrame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9612" y="5246962"/>
            <a:ext cx="5852795" cy="397700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i="1">
                <a:latin typeface="Trebuchet MS"/>
                <a:cs typeface="Trebuchet MS"/>
              </a:rPr>
              <a:t>Trimestre </a:t>
            </a:r>
            <a:r>
              <a:rPr dirty="0" sz="1400" spc="25" i="1">
                <a:latin typeface="Trebuchet MS"/>
                <a:cs typeface="Trebuchet MS"/>
              </a:rPr>
              <a:t>mayo, </a:t>
            </a:r>
            <a:r>
              <a:rPr dirty="0" sz="1400" i="1">
                <a:latin typeface="Trebuchet MS"/>
                <a:cs typeface="Trebuchet MS"/>
              </a:rPr>
              <a:t>junio </a:t>
            </a:r>
            <a:r>
              <a:rPr dirty="0" sz="1400" spc="20" i="1">
                <a:latin typeface="Trebuchet MS"/>
                <a:cs typeface="Trebuchet MS"/>
              </a:rPr>
              <a:t>y </a:t>
            </a:r>
            <a:r>
              <a:rPr dirty="0" sz="1400" spc="-30" i="1">
                <a:latin typeface="Trebuchet MS"/>
                <a:cs typeface="Trebuchet MS"/>
              </a:rPr>
              <a:t>julio </a:t>
            </a:r>
            <a:r>
              <a:rPr dirty="0" sz="1400" spc="35" i="1">
                <a:latin typeface="Trebuchet MS"/>
                <a:cs typeface="Trebuchet MS"/>
              </a:rPr>
              <a:t>(MJJ)</a:t>
            </a:r>
            <a:r>
              <a:rPr dirty="0" sz="1400" spc="-250" i="1">
                <a:latin typeface="Trebuchet MS"/>
                <a:cs typeface="Trebuchet MS"/>
              </a:rPr>
              <a:t> </a:t>
            </a:r>
            <a:r>
              <a:rPr dirty="0" sz="1400" spc="95" i="1">
                <a:latin typeface="Trebuchet MS"/>
                <a:cs typeface="Trebuchet MS"/>
              </a:rPr>
              <a:t>2024</a:t>
            </a:r>
            <a:endParaRPr sz="1400">
              <a:latin typeface="Trebuchet MS"/>
              <a:cs typeface="Trebuchet MS"/>
            </a:endParaRPr>
          </a:p>
          <a:p>
            <a:pPr algn="just" marL="12700" marR="6350">
              <a:lnSpc>
                <a:spcPct val="115500"/>
              </a:lnSpc>
              <a:spcBef>
                <a:spcPts val="1140"/>
              </a:spcBef>
            </a:pPr>
            <a:r>
              <a:rPr dirty="0" sz="1100" spc="75">
                <a:latin typeface="Calibri"/>
                <a:cs typeface="Calibri"/>
              </a:rPr>
              <a:t>La </a:t>
            </a:r>
            <a:r>
              <a:rPr dirty="0" sz="1100" spc="50">
                <a:latin typeface="Calibri"/>
                <a:cs typeface="Calibri"/>
              </a:rPr>
              <a:t>Perspectiva actual </a:t>
            </a:r>
            <a:r>
              <a:rPr dirty="0" sz="1100" spc="55">
                <a:latin typeface="Calibri"/>
                <a:cs typeface="Calibri"/>
              </a:rPr>
              <a:t>abarca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30">
                <a:latin typeface="Calibri"/>
                <a:cs typeface="Calibri"/>
              </a:rPr>
              <a:t>trimestre </a:t>
            </a:r>
            <a:r>
              <a:rPr dirty="0" sz="1100" spc="65">
                <a:latin typeface="Calibri"/>
                <a:cs typeface="Calibri"/>
              </a:rPr>
              <a:t>que </a:t>
            </a:r>
            <a:r>
              <a:rPr dirty="0" sz="1100" spc="75">
                <a:latin typeface="Calibri"/>
                <a:cs typeface="Calibri"/>
              </a:rPr>
              <a:t>comprende </a:t>
            </a:r>
            <a:r>
              <a:rPr dirty="0" sz="1100" spc="60">
                <a:latin typeface="Calibri"/>
                <a:cs typeface="Calibri"/>
              </a:rPr>
              <a:t>desde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75">
                <a:latin typeface="Calibri"/>
                <a:cs typeface="Calibri"/>
              </a:rPr>
              <a:t>mes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80">
                <a:latin typeface="Calibri"/>
                <a:cs typeface="Calibri"/>
              </a:rPr>
              <a:t>mayo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35">
                <a:latin typeface="Calibri"/>
                <a:cs typeface="Calibri"/>
              </a:rPr>
              <a:t>julio  </a:t>
            </a:r>
            <a:r>
              <a:rPr dirty="0" sz="1100" spc="70">
                <a:latin typeface="Calibri"/>
                <a:cs typeface="Calibri"/>
              </a:rPr>
              <a:t>2024, </a:t>
            </a:r>
            <a:r>
              <a:rPr dirty="0" sz="1100" spc="55">
                <a:latin typeface="Calibri"/>
                <a:cs typeface="Calibri"/>
              </a:rPr>
              <a:t>periodo </a:t>
            </a:r>
            <a:r>
              <a:rPr dirty="0" sz="1100" spc="65">
                <a:latin typeface="Calibri"/>
                <a:cs typeface="Calibri"/>
              </a:rPr>
              <a:t>que corresponde </a:t>
            </a:r>
            <a:r>
              <a:rPr dirty="0" sz="1100" spc="30">
                <a:latin typeface="Calibri"/>
                <a:cs typeface="Calibri"/>
              </a:rPr>
              <a:t>al </a:t>
            </a:r>
            <a:r>
              <a:rPr dirty="0" sz="1100" spc="45">
                <a:latin typeface="Calibri"/>
                <a:cs typeface="Calibri"/>
              </a:rPr>
              <a:t>primer </a:t>
            </a:r>
            <a:r>
              <a:rPr dirty="0" sz="1100" spc="30">
                <a:latin typeface="Calibri"/>
                <a:cs typeface="Calibri"/>
              </a:rPr>
              <a:t>trimestre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5">
                <a:latin typeface="Calibri"/>
                <a:cs typeface="Calibri"/>
              </a:rPr>
              <a:t>la </a:t>
            </a:r>
            <a:r>
              <a:rPr dirty="0" sz="1100" spc="80">
                <a:latin typeface="Calibri"/>
                <a:cs typeface="Calibri"/>
              </a:rPr>
              <a:t>época </a:t>
            </a:r>
            <a:r>
              <a:rPr dirty="0" sz="1100" spc="40">
                <a:latin typeface="Calibri"/>
                <a:cs typeface="Calibri"/>
              </a:rPr>
              <a:t>lluviosa </a:t>
            </a:r>
            <a:r>
              <a:rPr dirty="0" sz="1100" spc="60">
                <a:latin typeface="Calibri"/>
                <a:cs typeface="Calibri"/>
              </a:rPr>
              <a:t>en </a:t>
            </a:r>
            <a:r>
              <a:rPr dirty="0" sz="1100" spc="55">
                <a:latin typeface="Calibri"/>
                <a:cs typeface="Calibri"/>
              </a:rPr>
              <a:t>El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 spc="40">
                <a:latin typeface="Calibri"/>
                <a:cs typeface="Calibri"/>
              </a:rPr>
              <a:t>Salvador.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Calibri"/>
              <a:cs typeface="Calibri"/>
            </a:endParaRPr>
          </a:p>
          <a:p>
            <a:pPr algn="just" marL="12700" marR="5080">
              <a:lnSpc>
                <a:spcPct val="114999"/>
              </a:lnSpc>
            </a:pPr>
            <a:r>
              <a:rPr dirty="0" sz="1100" spc="85">
                <a:latin typeface="Calibri"/>
                <a:cs typeface="Calibri"/>
              </a:rPr>
              <a:t>En </a:t>
            </a:r>
            <a:r>
              <a:rPr dirty="0" sz="1100" spc="30">
                <a:latin typeface="Calibri"/>
                <a:cs typeface="Calibri"/>
              </a:rPr>
              <a:t>el </a:t>
            </a:r>
            <a:r>
              <a:rPr dirty="0" sz="1100" spc="80">
                <a:latin typeface="Calibri"/>
                <a:cs typeface="Calibri"/>
              </a:rPr>
              <a:t>mes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80">
                <a:latin typeface="Calibri"/>
                <a:cs typeface="Calibri"/>
              </a:rPr>
              <a:t>mayo </a:t>
            </a:r>
            <a:r>
              <a:rPr dirty="0" sz="1100" spc="20">
                <a:latin typeface="Calibri"/>
                <a:cs typeface="Calibri"/>
              </a:rPr>
              <a:t>y, </a:t>
            </a:r>
            <a:r>
              <a:rPr dirty="0" sz="1100" spc="55">
                <a:latin typeface="Calibri"/>
                <a:cs typeface="Calibri"/>
              </a:rPr>
              <a:t>especialmente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65">
                <a:latin typeface="Calibri"/>
                <a:cs typeface="Calibri"/>
              </a:rPr>
              <a:t>segunda </a:t>
            </a:r>
            <a:r>
              <a:rPr dirty="0" sz="1100" spc="55">
                <a:latin typeface="Calibri"/>
                <a:cs typeface="Calibri"/>
              </a:rPr>
              <a:t>quincena,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60">
                <a:latin typeface="Calibri"/>
                <a:cs typeface="Calibri"/>
              </a:rPr>
              <a:t>nubosidad </a:t>
            </a:r>
            <a:r>
              <a:rPr dirty="0" sz="1100" spc="55">
                <a:latin typeface="Calibri"/>
                <a:cs typeface="Calibri"/>
              </a:rPr>
              <a:t>aumenta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60">
                <a:latin typeface="Calibri"/>
                <a:cs typeface="Calibri"/>
              </a:rPr>
              <a:t>es  </a:t>
            </a:r>
            <a:r>
              <a:rPr dirty="0" sz="1100" spc="65">
                <a:latin typeface="Calibri"/>
                <a:cs typeface="Calibri"/>
              </a:rPr>
              <a:t>mayor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55">
                <a:latin typeface="Calibri"/>
                <a:cs typeface="Calibri"/>
              </a:rPr>
              <a:t>presencia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lluvias, </a:t>
            </a:r>
            <a:r>
              <a:rPr dirty="0" sz="1100" spc="60">
                <a:latin typeface="Calibri"/>
                <a:cs typeface="Calibri"/>
              </a:rPr>
              <a:t>debido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influencia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45">
                <a:latin typeface="Calibri"/>
                <a:cs typeface="Calibri"/>
              </a:rPr>
              <a:t>sistemas </a:t>
            </a:r>
            <a:r>
              <a:rPr dirty="0" sz="1100" spc="60">
                <a:latin typeface="Calibri"/>
                <a:cs typeface="Calibri"/>
              </a:rPr>
              <a:t>productores 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55">
                <a:latin typeface="Calibri"/>
                <a:cs typeface="Calibri"/>
              </a:rPr>
              <a:t>sobre  nuestro</a:t>
            </a:r>
            <a:r>
              <a:rPr dirty="0" sz="1100" spc="4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país.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950">
              <a:latin typeface="Calibri"/>
              <a:cs typeface="Calibri"/>
            </a:endParaRPr>
          </a:p>
          <a:p>
            <a:pPr algn="just" marL="12700" marR="5715">
              <a:lnSpc>
                <a:spcPct val="115500"/>
              </a:lnSpc>
              <a:spcBef>
                <a:spcPts val="5"/>
              </a:spcBef>
            </a:pPr>
            <a:r>
              <a:rPr dirty="0" sz="1100" spc="55">
                <a:latin typeface="Calibri"/>
                <a:cs typeface="Calibri"/>
              </a:rPr>
              <a:t>El </a:t>
            </a:r>
            <a:r>
              <a:rPr dirty="0" sz="1100" spc="80">
                <a:latin typeface="Calibri"/>
                <a:cs typeface="Calibri"/>
              </a:rPr>
              <a:t>mes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45">
                <a:latin typeface="Calibri"/>
                <a:cs typeface="Calibri"/>
              </a:rPr>
              <a:t>junio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40">
                <a:latin typeface="Calibri"/>
                <a:cs typeface="Calibri"/>
              </a:rPr>
              <a:t>prevé </a:t>
            </a:r>
            <a:r>
              <a:rPr dirty="0" sz="1100" spc="50">
                <a:latin typeface="Calibri"/>
                <a:cs typeface="Calibri"/>
              </a:rPr>
              <a:t>lluvioso y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45">
                <a:latin typeface="Calibri"/>
                <a:cs typeface="Calibri"/>
              </a:rPr>
              <a:t>estima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60">
                <a:latin typeface="Calibri"/>
                <a:cs typeface="Calibri"/>
              </a:rPr>
              <a:t>ocurrencia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5">
                <a:latin typeface="Calibri"/>
                <a:cs typeface="Calibri"/>
              </a:rPr>
              <a:t>al </a:t>
            </a:r>
            <a:r>
              <a:rPr dirty="0" sz="1100" spc="80">
                <a:latin typeface="Calibri"/>
                <a:cs typeface="Calibri"/>
              </a:rPr>
              <a:t>menos </a:t>
            </a:r>
            <a:r>
              <a:rPr dirty="0" sz="1100" spc="70">
                <a:latin typeface="Calibri"/>
                <a:cs typeface="Calibri"/>
              </a:rPr>
              <a:t>dos </a:t>
            </a:r>
            <a:r>
              <a:rPr dirty="0" sz="1100" spc="50">
                <a:latin typeface="Calibri"/>
                <a:cs typeface="Calibri"/>
              </a:rPr>
              <a:t>eventos </a:t>
            </a:r>
            <a:r>
              <a:rPr dirty="0" sz="1100" spc="65">
                <a:latin typeface="Calibri"/>
                <a:cs typeface="Calibri"/>
              </a:rPr>
              <a:t>de  </a:t>
            </a:r>
            <a:r>
              <a:rPr dirty="0" sz="1100" spc="35">
                <a:latin typeface="Calibri"/>
                <a:cs typeface="Calibri"/>
              </a:rPr>
              <a:t>lluvias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50">
                <a:latin typeface="Calibri"/>
                <a:cs typeface="Calibri"/>
              </a:rPr>
              <a:t>temporal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50">
                <a:latin typeface="Calibri"/>
                <a:cs typeface="Calibri"/>
              </a:rPr>
              <a:t>inicios </a:t>
            </a:r>
            <a:r>
              <a:rPr dirty="0" sz="1100" spc="105">
                <a:latin typeface="Calibri"/>
                <a:cs typeface="Calibri"/>
              </a:rPr>
              <a:t>o </a:t>
            </a:r>
            <a:r>
              <a:rPr dirty="0" sz="1100" spc="25">
                <a:latin typeface="Calibri"/>
                <a:cs typeface="Calibri"/>
              </a:rPr>
              <a:t>final </a:t>
            </a:r>
            <a:r>
              <a:rPr dirty="0" sz="1100" spc="50">
                <a:latin typeface="Calibri"/>
                <a:cs typeface="Calibri"/>
              </a:rPr>
              <a:t>del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 spc="55">
                <a:latin typeface="Calibri"/>
                <a:cs typeface="Calibri"/>
              </a:rPr>
              <a:t>mes.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950">
              <a:latin typeface="Calibri"/>
              <a:cs typeface="Calibri"/>
            </a:endParaRPr>
          </a:p>
          <a:p>
            <a:pPr algn="just" marL="12700" marR="5715">
              <a:lnSpc>
                <a:spcPct val="115500"/>
              </a:lnSpc>
            </a:pPr>
            <a:r>
              <a:rPr dirty="0" sz="1100" spc="45">
                <a:latin typeface="Calibri"/>
                <a:cs typeface="Calibri"/>
              </a:rPr>
              <a:t>Para </a:t>
            </a:r>
            <a:r>
              <a:rPr dirty="0" sz="1100" spc="35">
                <a:latin typeface="Calibri"/>
                <a:cs typeface="Calibri"/>
              </a:rPr>
              <a:t>julio </a:t>
            </a:r>
            <a:r>
              <a:rPr dirty="0" sz="1100" spc="50">
                <a:latin typeface="Calibri"/>
                <a:cs typeface="Calibri"/>
              </a:rPr>
              <a:t>se espera </a:t>
            </a:r>
            <a:r>
              <a:rPr dirty="0" sz="1100" spc="60">
                <a:latin typeface="Calibri"/>
                <a:cs typeface="Calibri"/>
              </a:rPr>
              <a:t>un </a:t>
            </a:r>
            <a:r>
              <a:rPr dirty="0" sz="1100" spc="55">
                <a:latin typeface="Calibri"/>
                <a:cs typeface="Calibri"/>
              </a:rPr>
              <a:t>periodo canicular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60">
                <a:latin typeface="Calibri"/>
                <a:cs typeface="Calibri"/>
              </a:rPr>
              <a:t>fechas </a:t>
            </a:r>
            <a:r>
              <a:rPr dirty="0" sz="1100" spc="65">
                <a:latin typeface="Calibri"/>
                <a:cs typeface="Calibri"/>
              </a:rPr>
              <a:t>climatológicas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45">
                <a:latin typeface="Calibri"/>
                <a:cs typeface="Calibri"/>
              </a:rPr>
              <a:t>intensidad </a:t>
            </a:r>
            <a:r>
              <a:rPr dirty="0" sz="1100" spc="25">
                <a:latin typeface="Calibri"/>
                <a:cs typeface="Calibri"/>
              </a:rPr>
              <a:t>baja, </a:t>
            </a:r>
            <a:r>
              <a:rPr dirty="0" sz="1100" spc="105">
                <a:latin typeface="Calibri"/>
                <a:cs typeface="Calibri"/>
              </a:rPr>
              <a:t>con  </a:t>
            </a:r>
            <a:r>
              <a:rPr dirty="0" sz="1100" spc="65">
                <a:latin typeface="Calibri"/>
                <a:cs typeface="Calibri"/>
              </a:rPr>
              <a:t>mayor </a:t>
            </a:r>
            <a:r>
              <a:rPr dirty="0" sz="1100" spc="45">
                <a:latin typeface="Calibri"/>
                <a:cs typeface="Calibri"/>
              </a:rPr>
              <a:t>probabilidad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60">
                <a:latin typeface="Calibri"/>
                <a:cs typeface="Calibri"/>
              </a:rPr>
              <a:t>ocurrencia </a:t>
            </a:r>
            <a:r>
              <a:rPr dirty="0" sz="1100" spc="70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55">
                <a:latin typeface="Calibri"/>
                <a:cs typeface="Calibri"/>
              </a:rPr>
              <a:t>sur-oriente </a:t>
            </a:r>
            <a:r>
              <a:rPr dirty="0" sz="1100" spc="50">
                <a:latin typeface="Calibri"/>
                <a:cs typeface="Calibri"/>
              </a:rPr>
              <a:t>del</a:t>
            </a:r>
            <a:r>
              <a:rPr dirty="0" sz="1100" spc="-6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país.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Calibri"/>
              <a:cs typeface="Calibri"/>
            </a:endParaRPr>
          </a:p>
          <a:p>
            <a:pPr algn="just" marL="12700" marR="5080">
              <a:lnSpc>
                <a:spcPct val="114999"/>
              </a:lnSpc>
            </a:pPr>
            <a:r>
              <a:rPr dirty="0" sz="1100" spc="85">
                <a:latin typeface="Calibri"/>
                <a:cs typeface="Calibri"/>
              </a:rPr>
              <a:t>En </a:t>
            </a:r>
            <a:r>
              <a:rPr dirty="0" sz="1100" spc="50">
                <a:latin typeface="Calibri"/>
                <a:cs typeface="Calibri"/>
              </a:rPr>
              <a:t>términos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escenarios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55">
                <a:latin typeface="Calibri"/>
                <a:cs typeface="Calibri"/>
              </a:rPr>
              <a:t>esperados </a:t>
            </a:r>
            <a:r>
              <a:rPr dirty="0" sz="1100" spc="60">
                <a:latin typeface="Calibri"/>
                <a:cs typeface="Calibri"/>
              </a:rPr>
              <a:t>por </a:t>
            </a:r>
            <a:r>
              <a:rPr dirty="0" sz="1100" spc="50">
                <a:latin typeface="Calibri"/>
                <a:cs typeface="Calibri"/>
              </a:rPr>
              <a:t>categoría,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Figura </a:t>
            </a:r>
            <a:r>
              <a:rPr dirty="0" sz="1100" spc="-45">
                <a:latin typeface="Calibri"/>
                <a:cs typeface="Calibri"/>
              </a:rPr>
              <a:t>11 </a:t>
            </a:r>
            <a:r>
              <a:rPr dirty="0" sz="1100" spc="50">
                <a:latin typeface="Calibri"/>
                <a:cs typeface="Calibri"/>
              </a:rPr>
              <a:t>muestra </a:t>
            </a:r>
            <a:r>
              <a:rPr dirty="0" sz="1100" spc="60">
                <a:latin typeface="Calibri"/>
                <a:cs typeface="Calibri"/>
              </a:rPr>
              <a:t>que </a:t>
            </a:r>
            <a:r>
              <a:rPr dirty="0" sz="1100" spc="20">
                <a:latin typeface="Calibri"/>
                <a:cs typeface="Calibri"/>
              </a:rPr>
              <a:t>la  </a:t>
            </a:r>
            <a:r>
              <a:rPr dirty="0" sz="1100" spc="75">
                <a:latin typeface="Calibri"/>
                <a:cs typeface="Calibri"/>
              </a:rPr>
              <a:t>condición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65">
                <a:latin typeface="Calibri"/>
                <a:cs typeface="Calibri"/>
              </a:rPr>
              <a:t>mayormente </a:t>
            </a:r>
            <a:r>
              <a:rPr dirty="0" sz="1100" spc="60">
                <a:latin typeface="Calibri"/>
                <a:cs typeface="Calibri"/>
              </a:rPr>
              <a:t>ARRIBA de lo </a:t>
            </a:r>
            <a:r>
              <a:rPr dirty="0" sz="1100" spc="70">
                <a:latin typeface="Calibri"/>
                <a:cs typeface="Calibri"/>
              </a:rPr>
              <a:t>Normal </a:t>
            </a:r>
            <a:r>
              <a:rPr dirty="0" sz="1100">
                <a:latin typeface="Calibri"/>
                <a:cs typeface="Calibri"/>
              </a:rPr>
              <a:t>(A)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50">
                <a:latin typeface="Calibri"/>
                <a:cs typeface="Calibri"/>
              </a:rPr>
              <a:t>toda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85">
                <a:latin typeface="Calibri"/>
                <a:cs typeface="Calibri"/>
              </a:rPr>
              <a:t>zona </a:t>
            </a:r>
            <a:r>
              <a:rPr dirty="0" sz="1100" spc="30">
                <a:latin typeface="Calibri"/>
                <a:cs typeface="Calibri"/>
              </a:rPr>
              <a:t>oriental, la franja  </a:t>
            </a:r>
            <a:r>
              <a:rPr dirty="0" sz="1100" spc="45">
                <a:latin typeface="Calibri"/>
                <a:cs typeface="Calibri"/>
              </a:rPr>
              <a:t>central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30">
                <a:latin typeface="Calibri"/>
                <a:cs typeface="Calibri"/>
              </a:rPr>
              <a:t>franja </a:t>
            </a:r>
            <a:r>
              <a:rPr dirty="0" sz="1100" spc="50">
                <a:latin typeface="Calibri"/>
                <a:cs typeface="Calibri"/>
              </a:rPr>
              <a:t>costera. </a:t>
            </a:r>
            <a:r>
              <a:rPr dirty="0" sz="1100" spc="95">
                <a:latin typeface="Calibri"/>
                <a:cs typeface="Calibri"/>
              </a:rPr>
              <a:t>Y </a:t>
            </a:r>
            <a:r>
              <a:rPr dirty="0" sz="1100" spc="70">
                <a:latin typeface="Calibri"/>
                <a:cs typeface="Calibri"/>
              </a:rPr>
              <a:t>un </a:t>
            </a:r>
            <a:r>
              <a:rPr dirty="0" sz="1100" spc="80">
                <a:latin typeface="Calibri"/>
                <a:cs typeface="Calibri"/>
              </a:rPr>
              <a:t>segundo </a:t>
            </a:r>
            <a:r>
              <a:rPr dirty="0" sz="1100" spc="60">
                <a:latin typeface="Calibri"/>
                <a:cs typeface="Calibri"/>
              </a:rPr>
              <a:t>escenario </a:t>
            </a:r>
            <a:r>
              <a:rPr dirty="0" sz="1100" spc="85">
                <a:latin typeface="Calibri"/>
                <a:cs typeface="Calibri"/>
              </a:rPr>
              <a:t>NORMAL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25">
                <a:latin typeface="Calibri"/>
                <a:cs typeface="Calibri"/>
              </a:rPr>
              <a:t>franja </a:t>
            </a:r>
            <a:r>
              <a:rPr dirty="0" sz="1100" spc="45">
                <a:latin typeface="Calibri"/>
                <a:cs typeface="Calibri"/>
              </a:rPr>
              <a:t>norte </a:t>
            </a:r>
            <a:r>
              <a:rPr dirty="0" sz="1100" spc="50">
                <a:latin typeface="Calibri"/>
                <a:cs typeface="Calibri"/>
              </a:rPr>
              <a:t>del </a:t>
            </a:r>
            <a:r>
              <a:rPr dirty="0" sz="1100" spc="40">
                <a:latin typeface="Calibri"/>
                <a:cs typeface="Calibri"/>
              </a:rPr>
              <a:t>país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la  </a:t>
            </a:r>
            <a:r>
              <a:rPr dirty="0" sz="1100" spc="85">
                <a:latin typeface="Calibri"/>
                <a:cs typeface="Calibri"/>
              </a:rPr>
              <a:t>zona </a:t>
            </a:r>
            <a:r>
              <a:rPr dirty="0" sz="1100" spc="60">
                <a:latin typeface="Calibri"/>
                <a:cs typeface="Calibri"/>
              </a:rPr>
              <a:t>occidental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40">
                <a:latin typeface="Calibri"/>
                <a:cs typeface="Calibri"/>
              </a:rPr>
              <a:t>central, </a:t>
            </a:r>
            <a:r>
              <a:rPr dirty="0" sz="1100" spc="25">
                <a:latin typeface="Calibri"/>
                <a:cs typeface="Calibri"/>
              </a:rPr>
              <a:t>al </a:t>
            </a:r>
            <a:r>
              <a:rPr dirty="0" sz="1100" spc="45">
                <a:latin typeface="Calibri"/>
                <a:cs typeface="Calibri"/>
              </a:rPr>
              <a:t>norte </a:t>
            </a:r>
            <a:r>
              <a:rPr dirty="0" sz="1100" spc="50">
                <a:latin typeface="Calibri"/>
                <a:cs typeface="Calibri"/>
              </a:rPr>
              <a:t>del departamento </a:t>
            </a:r>
            <a:r>
              <a:rPr dirty="0" sz="1100" spc="65">
                <a:latin typeface="Calibri"/>
                <a:cs typeface="Calibri"/>
              </a:rPr>
              <a:t>de Ahuachapán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40">
                <a:latin typeface="Calibri"/>
                <a:cs typeface="Calibri"/>
              </a:rPr>
              <a:t>sur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45">
                <a:latin typeface="Calibri"/>
                <a:cs typeface="Calibri"/>
              </a:rPr>
              <a:t>Santa </a:t>
            </a:r>
            <a:r>
              <a:rPr dirty="0" sz="1100" spc="50">
                <a:latin typeface="Calibri"/>
                <a:cs typeface="Calibri"/>
              </a:rPr>
              <a:t>Ana y  </a:t>
            </a:r>
            <a:r>
              <a:rPr dirty="0" sz="1100" spc="60">
                <a:latin typeface="Calibri"/>
                <a:cs typeface="Calibri"/>
              </a:rPr>
              <a:t>sobre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cordillera </a:t>
            </a:r>
            <a:r>
              <a:rPr dirty="0" sz="1100" spc="65">
                <a:latin typeface="Calibri"/>
                <a:cs typeface="Calibri"/>
              </a:rPr>
              <a:t>volcánica de San </a:t>
            </a:r>
            <a:r>
              <a:rPr dirty="0" sz="1100" spc="55">
                <a:latin typeface="Calibri"/>
                <a:cs typeface="Calibri"/>
              </a:rPr>
              <a:t>Vicente </a:t>
            </a:r>
            <a:r>
              <a:rPr dirty="0" sz="1100" spc="50">
                <a:latin typeface="Calibri"/>
                <a:cs typeface="Calibri"/>
              </a:rPr>
              <a:t>y</a:t>
            </a:r>
            <a:r>
              <a:rPr dirty="0" sz="1100" spc="-60">
                <a:latin typeface="Calibri"/>
                <a:cs typeface="Calibri"/>
              </a:rPr>
              <a:t> </a:t>
            </a:r>
            <a:r>
              <a:rPr dirty="0" sz="1100" spc="45">
                <a:latin typeface="Calibri"/>
                <a:cs typeface="Calibri"/>
              </a:rPr>
              <a:t>Usulután.</a:t>
            </a:r>
            <a:endParaRPr sz="1100">
              <a:latin typeface="Calibri"/>
              <a:cs typeface="Calibri"/>
            </a:endParaRPr>
          </a:p>
          <a:p>
            <a:pPr algn="ctr" marL="2540">
              <a:lnSpc>
                <a:spcPct val="100000"/>
              </a:lnSpc>
              <a:spcBef>
                <a:spcPts val="1150"/>
              </a:spcBef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23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1015" y="9061412"/>
            <a:ext cx="15240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24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56311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59612" y="673656"/>
            <a:ext cx="5853430" cy="21107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715">
              <a:lnSpc>
                <a:spcPct val="115500"/>
              </a:lnSpc>
              <a:spcBef>
                <a:spcPts val="100"/>
              </a:spcBef>
            </a:pPr>
            <a:r>
              <a:rPr dirty="0" sz="1100" spc="85">
                <a:latin typeface="Calibri"/>
                <a:cs typeface="Calibri"/>
              </a:rPr>
              <a:t>En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Figura </a:t>
            </a:r>
            <a:r>
              <a:rPr dirty="0" sz="1100" spc="10">
                <a:latin typeface="Calibri"/>
                <a:cs typeface="Calibri"/>
              </a:rPr>
              <a:t>12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50">
                <a:latin typeface="Calibri"/>
                <a:cs typeface="Calibri"/>
              </a:rPr>
              <a:t>muestran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70">
                <a:latin typeface="Calibri"/>
                <a:cs typeface="Calibri"/>
              </a:rPr>
              <a:t>acumulados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55">
                <a:latin typeface="Calibri"/>
                <a:cs typeface="Calibri"/>
              </a:rPr>
              <a:t>estimados </a:t>
            </a:r>
            <a:r>
              <a:rPr dirty="0" sz="1100" spc="35">
                <a:latin typeface="Calibri"/>
                <a:cs typeface="Calibri"/>
              </a:rPr>
              <a:t>para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30">
                <a:latin typeface="Calibri"/>
                <a:cs typeface="Calibri"/>
              </a:rPr>
              <a:t>trimestre </a:t>
            </a:r>
            <a:r>
              <a:rPr dirty="0" sz="1100" spc="110">
                <a:latin typeface="Calibri"/>
                <a:cs typeface="Calibri"/>
              </a:rPr>
              <a:t>MJJ,  </a:t>
            </a:r>
            <a:r>
              <a:rPr dirty="0" sz="1100" spc="75">
                <a:latin typeface="Calibri"/>
                <a:cs typeface="Calibri"/>
              </a:rPr>
              <a:t>donde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70">
                <a:latin typeface="Calibri"/>
                <a:cs typeface="Calibri"/>
              </a:rPr>
              <a:t>máximos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50">
                <a:latin typeface="Calibri"/>
                <a:cs typeface="Calibri"/>
              </a:rPr>
              <a:t>prevén </a:t>
            </a:r>
            <a:r>
              <a:rPr dirty="0" sz="1100" spc="65">
                <a:latin typeface="Calibri"/>
                <a:cs typeface="Calibri"/>
              </a:rPr>
              <a:t>en Chalatenango, </a:t>
            </a:r>
            <a:r>
              <a:rPr dirty="0" sz="1100" spc="55">
                <a:latin typeface="Calibri"/>
                <a:cs typeface="Calibri"/>
              </a:rPr>
              <a:t>Morazán </a:t>
            </a:r>
            <a:r>
              <a:rPr dirty="0" sz="1100" spc="50">
                <a:latin typeface="Calibri"/>
                <a:cs typeface="Calibri"/>
              </a:rPr>
              <a:t>y alrededores </a:t>
            </a:r>
            <a:r>
              <a:rPr dirty="0" sz="1100" spc="45">
                <a:latin typeface="Calibri"/>
                <a:cs typeface="Calibri"/>
              </a:rPr>
              <a:t>del </a:t>
            </a:r>
            <a:r>
              <a:rPr dirty="0" sz="1100" spc="75">
                <a:latin typeface="Calibri"/>
                <a:cs typeface="Calibri"/>
              </a:rPr>
              <a:t>complejo  </a:t>
            </a:r>
            <a:r>
              <a:rPr dirty="0" sz="1100" spc="70">
                <a:latin typeface="Calibri"/>
                <a:cs typeface="Calibri"/>
              </a:rPr>
              <a:t>volcánico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cordillera </a:t>
            </a:r>
            <a:r>
              <a:rPr dirty="0" sz="1100" spc="65">
                <a:latin typeface="Calibri"/>
                <a:cs typeface="Calibri"/>
              </a:rPr>
              <a:t>Apaneca-Ilamatepec </a:t>
            </a:r>
            <a:r>
              <a:rPr dirty="0" sz="1100" spc="105">
                <a:latin typeface="Calibri"/>
                <a:cs typeface="Calibri"/>
              </a:rPr>
              <a:t>con </a:t>
            </a:r>
            <a:r>
              <a:rPr dirty="0" sz="1100" spc="70">
                <a:latin typeface="Calibri"/>
                <a:cs typeface="Calibri"/>
              </a:rPr>
              <a:t>acumulados </a:t>
            </a:r>
            <a:r>
              <a:rPr dirty="0" sz="1100" spc="35">
                <a:latin typeface="Calibri"/>
                <a:cs typeface="Calibri"/>
              </a:rPr>
              <a:t>entre </a:t>
            </a:r>
            <a:r>
              <a:rPr dirty="0" sz="1100" spc="55">
                <a:latin typeface="Calibri"/>
                <a:cs typeface="Calibri"/>
              </a:rPr>
              <a:t>los </a:t>
            </a:r>
            <a:r>
              <a:rPr dirty="0" sz="1100" spc="80">
                <a:latin typeface="Calibri"/>
                <a:cs typeface="Calibri"/>
              </a:rPr>
              <a:t>1000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65">
                <a:latin typeface="Calibri"/>
                <a:cs typeface="Calibri"/>
              </a:rPr>
              <a:t>1200 </a:t>
            </a:r>
            <a:r>
              <a:rPr dirty="0" sz="1100" spc="130">
                <a:latin typeface="Calibri"/>
                <a:cs typeface="Calibri"/>
              </a:rPr>
              <a:t>mm  </a:t>
            </a:r>
            <a:r>
              <a:rPr dirty="0" sz="1100" spc="70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25">
                <a:latin typeface="Calibri"/>
                <a:cs typeface="Calibri"/>
              </a:rPr>
              <a:t>trimestre, </a:t>
            </a:r>
            <a:r>
              <a:rPr dirty="0" sz="1100" spc="35">
                <a:latin typeface="Calibri"/>
                <a:cs typeface="Calibri"/>
              </a:rPr>
              <a:t>las </a:t>
            </a:r>
            <a:r>
              <a:rPr dirty="0" sz="1100" spc="80">
                <a:latin typeface="Calibri"/>
                <a:cs typeface="Calibri"/>
              </a:rPr>
              <a:t>zonas </a:t>
            </a:r>
            <a:r>
              <a:rPr dirty="0" sz="1100" spc="110">
                <a:latin typeface="Calibri"/>
                <a:cs typeface="Calibri"/>
              </a:rPr>
              <a:t>con </a:t>
            </a:r>
            <a:r>
              <a:rPr dirty="0" sz="1100" spc="65">
                <a:latin typeface="Calibri"/>
                <a:cs typeface="Calibri"/>
              </a:rPr>
              <a:t>menores </a:t>
            </a:r>
            <a:r>
              <a:rPr dirty="0" sz="1100" spc="70">
                <a:latin typeface="Calibri"/>
                <a:cs typeface="Calibri"/>
              </a:rPr>
              <a:t>acumulados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50">
                <a:latin typeface="Calibri"/>
                <a:cs typeface="Calibri"/>
              </a:rPr>
              <a:t>observan </a:t>
            </a:r>
            <a:r>
              <a:rPr dirty="0" sz="1100" spc="30">
                <a:latin typeface="Calibri"/>
                <a:cs typeface="Calibri"/>
              </a:rPr>
              <a:t>al  </a:t>
            </a:r>
            <a:r>
              <a:rPr dirty="0" sz="1100" spc="55">
                <a:latin typeface="Calibri"/>
                <a:cs typeface="Calibri"/>
              </a:rPr>
              <a:t>sur-oriente </a:t>
            </a:r>
            <a:r>
              <a:rPr dirty="0" sz="1100" spc="100">
                <a:latin typeface="Calibri"/>
                <a:cs typeface="Calibri"/>
              </a:rPr>
              <a:t>con  </a:t>
            </a:r>
            <a:r>
              <a:rPr dirty="0" sz="1100" spc="70">
                <a:latin typeface="Calibri"/>
                <a:cs typeface="Calibri"/>
              </a:rPr>
              <a:t>acumulados </a:t>
            </a:r>
            <a:r>
              <a:rPr dirty="0" sz="1100" spc="75">
                <a:latin typeface="Calibri"/>
                <a:cs typeface="Calibri"/>
              </a:rPr>
              <a:t>cercanos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114">
                <a:latin typeface="Calibri"/>
                <a:cs typeface="Calibri"/>
              </a:rPr>
              <a:t>900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 spc="75">
                <a:latin typeface="Calibri"/>
                <a:cs typeface="Calibri"/>
              </a:rPr>
              <a:t>mm.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Calibri"/>
              <a:cs typeface="Calibri"/>
            </a:endParaRPr>
          </a:p>
          <a:p>
            <a:pPr algn="just" marL="12700" marR="5080">
              <a:lnSpc>
                <a:spcPct val="114999"/>
              </a:lnSpc>
            </a:pPr>
            <a:r>
              <a:rPr dirty="0" sz="1100" spc="30">
                <a:latin typeface="Calibri"/>
                <a:cs typeface="Calibri"/>
              </a:rPr>
              <a:t>Al </a:t>
            </a:r>
            <a:r>
              <a:rPr dirty="0" sz="1100" spc="65">
                <a:latin typeface="Calibri"/>
                <a:cs typeface="Calibri"/>
              </a:rPr>
              <a:t>comparar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70">
                <a:latin typeface="Calibri"/>
                <a:cs typeface="Calibri"/>
              </a:rPr>
              <a:t>acumulados </a:t>
            </a:r>
            <a:r>
              <a:rPr dirty="0" sz="1100" spc="55">
                <a:latin typeface="Calibri"/>
                <a:cs typeface="Calibri"/>
              </a:rPr>
              <a:t>esperados </a:t>
            </a:r>
            <a:r>
              <a:rPr dirty="0" sz="1100" spc="35">
                <a:latin typeface="Calibri"/>
                <a:cs typeface="Calibri"/>
              </a:rPr>
              <a:t>para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30">
                <a:latin typeface="Calibri"/>
                <a:cs typeface="Calibri"/>
              </a:rPr>
              <a:t>trimestre </a:t>
            </a:r>
            <a:r>
              <a:rPr dirty="0" sz="1100" spc="150">
                <a:latin typeface="Calibri"/>
                <a:cs typeface="Calibri"/>
              </a:rPr>
              <a:t>MJJ </a:t>
            </a:r>
            <a:r>
              <a:rPr dirty="0" sz="1100" spc="105">
                <a:latin typeface="Calibri"/>
                <a:cs typeface="Calibri"/>
              </a:rPr>
              <a:t>con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65">
                <a:latin typeface="Calibri"/>
                <a:cs typeface="Calibri"/>
              </a:rPr>
              <a:t>promedio Normal  </a:t>
            </a:r>
            <a:r>
              <a:rPr dirty="0" sz="1100" spc="25">
                <a:latin typeface="Calibri"/>
                <a:cs typeface="Calibri"/>
              </a:rPr>
              <a:t>(serie </a:t>
            </a:r>
            <a:r>
              <a:rPr dirty="0" sz="1100" spc="55">
                <a:latin typeface="Calibri"/>
                <a:cs typeface="Calibri"/>
              </a:rPr>
              <a:t>1991-2020),</a:t>
            </a:r>
            <a:r>
              <a:rPr dirty="0" sz="1100" spc="35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la  </a:t>
            </a:r>
            <a:r>
              <a:rPr dirty="0" sz="1100" spc="75">
                <a:latin typeface="Calibri"/>
                <a:cs typeface="Calibri"/>
              </a:rPr>
              <a:t>condición </a:t>
            </a:r>
            <a:r>
              <a:rPr dirty="0" sz="1100" spc="50">
                <a:latin typeface="Calibri"/>
                <a:cs typeface="Calibri"/>
              </a:rPr>
              <a:t>esperada es </a:t>
            </a:r>
            <a:r>
              <a:rPr dirty="0" sz="1100" spc="65">
                <a:latin typeface="Calibri"/>
                <a:cs typeface="Calibri"/>
              </a:rPr>
              <a:t>que </a:t>
            </a:r>
            <a:r>
              <a:rPr dirty="0" sz="1100" spc="60">
                <a:latin typeface="Calibri"/>
                <a:cs typeface="Calibri"/>
              </a:rPr>
              <a:t>en </a:t>
            </a:r>
            <a:r>
              <a:rPr dirty="0" sz="1100" spc="30">
                <a:latin typeface="Calibri"/>
                <a:cs typeface="Calibri"/>
              </a:rPr>
              <a:t>la  </a:t>
            </a:r>
            <a:r>
              <a:rPr dirty="0" sz="1100" spc="65">
                <a:latin typeface="Calibri"/>
                <a:cs typeface="Calibri"/>
              </a:rPr>
              <a:t>mayor </a:t>
            </a:r>
            <a:r>
              <a:rPr dirty="0" sz="1100" spc="35">
                <a:latin typeface="Calibri"/>
                <a:cs typeface="Calibri"/>
              </a:rPr>
              <a:t>parte </a:t>
            </a:r>
            <a:r>
              <a:rPr dirty="0" sz="1100" spc="45">
                <a:latin typeface="Calibri"/>
                <a:cs typeface="Calibri"/>
              </a:rPr>
              <a:t>del </a:t>
            </a:r>
            <a:r>
              <a:rPr dirty="0" sz="1100" spc="25">
                <a:latin typeface="Calibri"/>
                <a:cs typeface="Calibri"/>
              </a:rPr>
              <a:t>territorio  </a:t>
            </a:r>
            <a:r>
              <a:rPr dirty="0" sz="1100" spc="50">
                <a:latin typeface="Calibri"/>
                <a:cs typeface="Calibri"/>
              </a:rPr>
              <a:t>prevalecerán </a:t>
            </a:r>
            <a:r>
              <a:rPr dirty="0" sz="1100" spc="55">
                <a:latin typeface="Calibri"/>
                <a:cs typeface="Calibri"/>
              </a:rPr>
              <a:t>anomalías </a:t>
            </a:r>
            <a:r>
              <a:rPr dirty="0" sz="1100" spc="40">
                <a:latin typeface="Calibri"/>
                <a:cs typeface="Calibri"/>
              </a:rPr>
              <a:t>positivas </a:t>
            </a:r>
            <a:r>
              <a:rPr dirty="0" sz="1100" spc="35">
                <a:latin typeface="Calibri"/>
                <a:cs typeface="Calibri"/>
              </a:rPr>
              <a:t>entre </a:t>
            </a:r>
            <a:r>
              <a:rPr dirty="0" sz="1100" spc="55">
                <a:latin typeface="Calibri"/>
                <a:cs typeface="Calibri"/>
              </a:rPr>
              <a:t>los </a:t>
            </a:r>
            <a:r>
              <a:rPr dirty="0" sz="1100" spc="95">
                <a:latin typeface="Calibri"/>
                <a:cs typeface="Calibri"/>
              </a:rPr>
              <a:t>+10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125">
                <a:latin typeface="Calibri"/>
                <a:cs typeface="Calibri"/>
              </a:rPr>
              <a:t>+200 mm </a:t>
            </a:r>
            <a:r>
              <a:rPr dirty="0" sz="1100" spc="55">
                <a:latin typeface="Calibri"/>
                <a:cs typeface="Calibri"/>
              </a:rPr>
              <a:t>sobre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65">
                <a:latin typeface="Calibri"/>
                <a:cs typeface="Calibri"/>
              </a:rPr>
              <a:t>promedio </a:t>
            </a:r>
            <a:r>
              <a:rPr dirty="0" sz="1100" spc="40">
                <a:latin typeface="Calibri"/>
                <a:cs typeface="Calibri"/>
              </a:rPr>
              <a:t>(Figura </a:t>
            </a:r>
            <a:r>
              <a:rPr dirty="0" sz="1100" spc="-10">
                <a:latin typeface="Calibri"/>
                <a:cs typeface="Calibri"/>
              </a:rPr>
              <a:t>13),  </a:t>
            </a:r>
            <a:r>
              <a:rPr dirty="0" sz="1100" spc="60">
                <a:latin typeface="Calibri"/>
                <a:cs typeface="Calibri"/>
              </a:rPr>
              <a:t>únicamente </a:t>
            </a:r>
            <a:r>
              <a:rPr dirty="0" sz="1100" spc="30">
                <a:latin typeface="Calibri"/>
                <a:cs typeface="Calibri"/>
              </a:rPr>
              <a:t>al </a:t>
            </a:r>
            <a:r>
              <a:rPr dirty="0" sz="1100" spc="65">
                <a:latin typeface="Calibri"/>
                <a:cs typeface="Calibri"/>
              </a:rPr>
              <a:t>noroccidente </a:t>
            </a:r>
            <a:r>
              <a:rPr dirty="0" sz="1100" spc="105">
                <a:latin typeface="Calibri"/>
                <a:cs typeface="Calibri"/>
              </a:rPr>
              <a:t>-en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55">
                <a:latin typeface="Calibri"/>
                <a:cs typeface="Calibri"/>
              </a:rPr>
              <a:t>sector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45">
                <a:latin typeface="Calibri"/>
                <a:cs typeface="Calibri"/>
              </a:rPr>
              <a:t>El </a:t>
            </a:r>
            <a:r>
              <a:rPr dirty="0" sz="1100" spc="55">
                <a:latin typeface="Calibri"/>
                <a:cs typeface="Calibri"/>
              </a:rPr>
              <a:t>Trifinio- </a:t>
            </a:r>
            <a:r>
              <a:rPr dirty="0" sz="1100" spc="30">
                <a:latin typeface="Calibri"/>
                <a:cs typeface="Calibri"/>
              </a:rPr>
              <a:t>la lluvia </a:t>
            </a:r>
            <a:r>
              <a:rPr dirty="0" sz="1100" spc="65">
                <a:latin typeface="Calibri"/>
                <a:cs typeface="Calibri"/>
              </a:rPr>
              <a:t>acumulada </a:t>
            </a:r>
            <a:r>
              <a:rPr dirty="0" sz="1100" spc="50">
                <a:latin typeface="Calibri"/>
                <a:cs typeface="Calibri"/>
              </a:rPr>
              <a:t>esperada  </a:t>
            </a:r>
            <a:r>
              <a:rPr dirty="0" sz="1100" spc="45">
                <a:latin typeface="Calibri"/>
                <a:cs typeface="Calibri"/>
              </a:rPr>
              <a:t>presenta </a:t>
            </a:r>
            <a:r>
              <a:rPr dirty="0" sz="1100" spc="55">
                <a:latin typeface="Calibri"/>
                <a:cs typeface="Calibri"/>
              </a:rPr>
              <a:t>anomalía </a:t>
            </a:r>
            <a:r>
              <a:rPr dirty="0" sz="1100" spc="45">
                <a:latin typeface="Calibri"/>
                <a:cs typeface="Calibri"/>
              </a:rPr>
              <a:t>negativa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65">
                <a:latin typeface="Calibri"/>
                <a:cs typeface="Calibri"/>
              </a:rPr>
              <a:t>rango de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105">
                <a:latin typeface="Calibri"/>
                <a:cs typeface="Calibri"/>
              </a:rPr>
              <a:t>-25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125">
                <a:latin typeface="Calibri"/>
                <a:cs typeface="Calibri"/>
              </a:rPr>
              <a:t>-50</a:t>
            </a:r>
            <a:r>
              <a:rPr dirty="0" sz="1100" spc="-120">
                <a:latin typeface="Calibri"/>
                <a:cs typeface="Calibri"/>
              </a:rPr>
              <a:t> </a:t>
            </a:r>
            <a:r>
              <a:rPr dirty="0" sz="1100" spc="80">
                <a:latin typeface="Calibri"/>
                <a:cs typeface="Calibri"/>
              </a:rPr>
              <a:t>mm.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59612" y="7467331"/>
            <a:ext cx="5742940" cy="177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Tahoma"/>
                <a:cs typeface="Tahoma"/>
              </a:rPr>
              <a:t>Figura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110">
                <a:latin typeface="Tahoma"/>
                <a:cs typeface="Tahoma"/>
              </a:rPr>
              <a:t>11</a:t>
            </a:r>
            <a:r>
              <a:rPr dirty="0" sz="1000" spc="-150">
                <a:latin typeface="Tahoma"/>
                <a:cs typeface="Tahoma"/>
              </a:rPr>
              <a:t> </a:t>
            </a:r>
            <a:r>
              <a:rPr dirty="0" sz="1000" spc="-70">
                <a:latin typeface="Tahoma"/>
                <a:cs typeface="Tahoma"/>
              </a:rPr>
              <a:t>.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5">
                <a:latin typeface="Tahoma"/>
                <a:cs typeface="Tahoma"/>
              </a:rPr>
              <a:t>Perspectiva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20">
                <a:latin typeface="Tahoma"/>
                <a:cs typeface="Tahoma"/>
              </a:rPr>
              <a:t>de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15">
                <a:latin typeface="Tahoma"/>
                <a:cs typeface="Tahoma"/>
              </a:rPr>
              <a:t>escenarios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20">
                <a:latin typeface="Tahoma"/>
                <a:cs typeface="Tahoma"/>
              </a:rPr>
              <a:t>de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lluvia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para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10">
                <a:latin typeface="Tahoma"/>
                <a:cs typeface="Tahoma"/>
              </a:rPr>
              <a:t>el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trimestre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80">
                <a:latin typeface="Tahoma"/>
                <a:cs typeface="Tahoma"/>
              </a:rPr>
              <a:t>MMJ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10">
                <a:latin typeface="Tahoma"/>
                <a:cs typeface="Tahoma"/>
              </a:rPr>
              <a:t>2024.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Fuente: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30">
                <a:latin typeface="Tahoma"/>
                <a:cs typeface="Tahoma"/>
              </a:rPr>
              <a:t>MARN-DOA-GMT.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54024" y="7472171"/>
            <a:ext cx="5866130" cy="0"/>
          </a:xfrm>
          <a:custGeom>
            <a:avLst/>
            <a:gdLst/>
            <a:ahLst/>
            <a:cxnLst/>
            <a:rect l="l" t="t" r="r" b="b"/>
            <a:pathLst>
              <a:path w="5866130" h="0">
                <a:moveTo>
                  <a:pt x="0" y="0"/>
                </a:moveTo>
                <a:lnTo>
                  <a:pt x="5865876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231392" y="3395471"/>
            <a:ext cx="5340095" cy="38526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6311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54024" y="4354067"/>
            <a:ext cx="5866130" cy="0"/>
          </a:xfrm>
          <a:custGeom>
            <a:avLst/>
            <a:gdLst/>
            <a:ahLst/>
            <a:cxnLst/>
            <a:rect l="l" t="t" r="r" b="b"/>
            <a:pathLst>
              <a:path w="5866130" h="0">
                <a:moveTo>
                  <a:pt x="0" y="0"/>
                </a:moveTo>
                <a:lnTo>
                  <a:pt x="5865876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59612" y="4336138"/>
            <a:ext cx="5852160" cy="3549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8000"/>
              </a:lnSpc>
              <a:spcBef>
                <a:spcPts val="100"/>
              </a:spcBef>
            </a:pPr>
            <a:r>
              <a:rPr dirty="0" sz="1000" spc="-5">
                <a:latin typeface="Tahoma"/>
                <a:cs typeface="Tahoma"/>
              </a:rPr>
              <a:t>Figura </a:t>
            </a:r>
            <a:r>
              <a:rPr dirty="0" sz="1000" spc="-55">
                <a:latin typeface="Tahoma"/>
                <a:cs typeface="Tahoma"/>
              </a:rPr>
              <a:t>12. </a:t>
            </a:r>
            <a:r>
              <a:rPr dirty="0" sz="1000" spc="5">
                <a:latin typeface="Tahoma"/>
                <a:cs typeface="Tahoma"/>
              </a:rPr>
              <a:t>Perspectiva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25">
                <a:latin typeface="Tahoma"/>
                <a:cs typeface="Tahoma"/>
              </a:rPr>
              <a:t>acumulados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-10">
                <a:latin typeface="Tahoma"/>
                <a:cs typeface="Tahoma"/>
              </a:rPr>
              <a:t>lluvia para </a:t>
            </a:r>
            <a:r>
              <a:rPr dirty="0" sz="1000" spc="10">
                <a:latin typeface="Tahoma"/>
                <a:cs typeface="Tahoma"/>
              </a:rPr>
              <a:t>el </a:t>
            </a:r>
            <a:r>
              <a:rPr dirty="0" sz="1000">
                <a:latin typeface="Tahoma"/>
                <a:cs typeface="Tahoma"/>
              </a:rPr>
              <a:t>trimestre </a:t>
            </a:r>
            <a:r>
              <a:rPr dirty="0" sz="1000" spc="80">
                <a:latin typeface="Tahoma"/>
                <a:cs typeface="Tahoma"/>
              </a:rPr>
              <a:t>MMJ </a:t>
            </a:r>
            <a:r>
              <a:rPr dirty="0" sz="1000" spc="10">
                <a:latin typeface="Tahoma"/>
                <a:cs typeface="Tahoma"/>
              </a:rPr>
              <a:t>2024. </a:t>
            </a:r>
            <a:r>
              <a:rPr dirty="0" sz="1000" spc="-5">
                <a:latin typeface="Tahoma"/>
                <a:cs typeface="Tahoma"/>
              </a:rPr>
              <a:t>Fuente: </a:t>
            </a:r>
            <a:r>
              <a:rPr dirty="0" sz="1000" spc="30">
                <a:latin typeface="Tahoma"/>
                <a:cs typeface="Tahoma"/>
              </a:rPr>
              <a:t>MARN- </a:t>
            </a:r>
            <a:r>
              <a:rPr dirty="0" sz="1000" spc="40">
                <a:latin typeface="Tahoma"/>
                <a:cs typeface="Tahoma"/>
              </a:rPr>
              <a:t>DOA-  </a:t>
            </a:r>
            <a:r>
              <a:rPr dirty="0" sz="1000" spc="20">
                <a:latin typeface="Tahoma"/>
                <a:cs typeface="Tahoma"/>
              </a:rPr>
              <a:t>GMT.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54024" y="8496300"/>
            <a:ext cx="5866130" cy="0"/>
          </a:xfrm>
          <a:custGeom>
            <a:avLst/>
            <a:gdLst/>
            <a:ahLst/>
            <a:cxnLst/>
            <a:rect l="l" t="t" r="r" b="b"/>
            <a:pathLst>
              <a:path w="5866130" h="0">
                <a:moveTo>
                  <a:pt x="0" y="0"/>
                </a:moveTo>
                <a:lnTo>
                  <a:pt x="5865876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959612" y="8478370"/>
            <a:ext cx="5848985" cy="7454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8000"/>
              </a:lnSpc>
              <a:spcBef>
                <a:spcPts val="100"/>
              </a:spcBef>
            </a:pPr>
            <a:r>
              <a:rPr dirty="0" sz="1000" spc="-5">
                <a:latin typeface="Tahoma"/>
                <a:cs typeface="Tahoma"/>
              </a:rPr>
              <a:t>Figura </a:t>
            </a:r>
            <a:r>
              <a:rPr dirty="0" sz="1000" spc="-50">
                <a:latin typeface="Tahoma"/>
                <a:cs typeface="Tahoma"/>
              </a:rPr>
              <a:t>13. </a:t>
            </a:r>
            <a:r>
              <a:rPr dirty="0" sz="1000" spc="5">
                <a:latin typeface="Tahoma"/>
                <a:cs typeface="Tahoma"/>
              </a:rPr>
              <a:t>Perspectiva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-5">
                <a:latin typeface="Tahoma"/>
                <a:cs typeface="Tahoma"/>
              </a:rPr>
              <a:t>la </a:t>
            </a:r>
            <a:r>
              <a:rPr dirty="0" sz="1000" spc="10">
                <a:latin typeface="Tahoma"/>
                <a:cs typeface="Tahoma"/>
              </a:rPr>
              <a:t>anomalía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-10">
                <a:latin typeface="Tahoma"/>
                <a:cs typeface="Tahoma"/>
              </a:rPr>
              <a:t>lluvia </a:t>
            </a:r>
            <a:r>
              <a:rPr dirty="0" sz="1000" spc="20">
                <a:latin typeface="Tahoma"/>
                <a:cs typeface="Tahoma"/>
              </a:rPr>
              <a:t>acumulada </a:t>
            </a:r>
            <a:r>
              <a:rPr dirty="0" sz="1000" spc="-10">
                <a:latin typeface="Tahoma"/>
                <a:cs typeface="Tahoma"/>
              </a:rPr>
              <a:t>para </a:t>
            </a:r>
            <a:r>
              <a:rPr dirty="0" sz="1000" spc="10">
                <a:latin typeface="Tahoma"/>
                <a:cs typeface="Tahoma"/>
              </a:rPr>
              <a:t>el </a:t>
            </a:r>
            <a:r>
              <a:rPr dirty="0" sz="1000">
                <a:latin typeface="Tahoma"/>
                <a:cs typeface="Tahoma"/>
              </a:rPr>
              <a:t>trimestre </a:t>
            </a:r>
            <a:r>
              <a:rPr dirty="0" sz="1000" spc="85">
                <a:latin typeface="Tahoma"/>
                <a:cs typeface="Tahoma"/>
              </a:rPr>
              <a:t>MJJ </a:t>
            </a:r>
            <a:r>
              <a:rPr dirty="0" sz="1000" spc="10">
                <a:latin typeface="Tahoma"/>
                <a:cs typeface="Tahoma"/>
              </a:rPr>
              <a:t>2024. </a:t>
            </a:r>
            <a:r>
              <a:rPr dirty="0" sz="1000">
                <a:latin typeface="Tahoma"/>
                <a:cs typeface="Tahoma"/>
              </a:rPr>
              <a:t>Fuente: </a:t>
            </a:r>
            <a:r>
              <a:rPr dirty="0" sz="1000" spc="30">
                <a:latin typeface="Tahoma"/>
                <a:cs typeface="Tahoma"/>
              </a:rPr>
              <a:t>MARN-  DOA-GMT.</a:t>
            </a:r>
            <a:endParaRPr sz="1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50">
              <a:latin typeface="Tahoma"/>
              <a:cs typeface="Tahoma"/>
            </a:endParaRPr>
          </a:p>
          <a:p>
            <a:pPr algn="ctr" marL="6350">
              <a:lnSpc>
                <a:spcPct val="100000"/>
              </a:lnSpc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25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42319" y="787361"/>
            <a:ext cx="4588761" cy="34584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642319" y="4929593"/>
            <a:ext cx="4588761" cy="34584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6311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59612" y="697750"/>
            <a:ext cx="48939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40">
                <a:latin typeface="Calibri"/>
                <a:cs typeface="Calibri"/>
              </a:rPr>
              <a:t>A </a:t>
            </a:r>
            <a:r>
              <a:rPr dirty="0" sz="1100" spc="65">
                <a:latin typeface="Calibri"/>
                <a:cs typeface="Calibri"/>
              </a:rPr>
              <a:t>continuación,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55">
                <a:latin typeface="Calibri"/>
                <a:cs typeface="Calibri"/>
              </a:rPr>
              <a:t>presentan </a:t>
            </a:r>
            <a:r>
              <a:rPr dirty="0" sz="1100" spc="40">
                <a:latin typeface="Calibri"/>
                <a:cs typeface="Calibri"/>
              </a:rPr>
              <a:t>las </a:t>
            </a:r>
            <a:r>
              <a:rPr dirty="0" sz="1100" spc="55">
                <a:latin typeface="Calibri"/>
                <a:cs typeface="Calibri"/>
              </a:rPr>
              <a:t>perspectivas </a:t>
            </a:r>
            <a:r>
              <a:rPr dirty="0" sz="1100" spc="40">
                <a:latin typeface="Calibri"/>
                <a:cs typeface="Calibri"/>
              </a:rPr>
              <a:t>individuales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70">
                <a:latin typeface="Calibri"/>
                <a:cs typeface="Calibri"/>
              </a:rPr>
              <a:t>escala</a:t>
            </a:r>
            <a:r>
              <a:rPr dirty="0" sz="1100" spc="335">
                <a:latin typeface="Calibri"/>
                <a:cs typeface="Calibri"/>
              </a:rPr>
              <a:t> </a:t>
            </a:r>
            <a:r>
              <a:rPr dirty="0" sz="1100" spc="70">
                <a:latin typeface="Calibri"/>
                <a:cs typeface="Calibri"/>
              </a:rPr>
              <a:t>mensual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23788" y="647457"/>
            <a:ext cx="15367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700" spc="-15">
                <a:latin typeface="Calibri"/>
                <a:cs typeface="Calibri"/>
              </a:rPr>
              <a:t>1</a:t>
            </a:r>
            <a:r>
              <a:rPr dirty="0" baseline="-20202" sz="1650" spc="-22">
                <a:latin typeface="Calibri"/>
                <a:cs typeface="Calibri"/>
              </a:rPr>
              <a:t>.</a:t>
            </a:r>
            <a:endParaRPr baseline="-20202"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59612" y="1264749"/>
            <a:ext cx="5853430" cy="2854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400" spc="85" i="1">
                <a:latin typeface="Trebuchet MS"/>
                <a:cs typeface="Trebuchet MS"/>
              </a:rPr>
              <a:t>Mes </a:t>
            </a:r>
            <a:r>
              <a:rPr dirty="0" sz="1400" spc="40" i="1">
                <a:latin typeface="Trebuchet MS"/>
                <a:cs typeface="Trebuchet MS"/>
              </a:rPr>
              <a:t>de </a:t>
            </a:r>
            <a:r>
              <a:rPr dirty="0" sz="1400" spc="60" i="1">
                <a:latin typeface="Trebuchet MS"/>
                <a:cs typeface="Trebuchet MS"/>
              </a:rPr>
              <a:t>mayo</a:t>
            </a:r>
            <a:r>
              <a:rPr dirty="0" sz="1400" spc="-265" i="1">
                <a:latin typeface="Trebuchet MS"/>
                <a:cs typeface="Trebuchet MS"/>
              </a:rPr>
              <a:t> </a:t>
            </a:r>
            <a:r>
              <a:rPr dirty="0" sz="1400" spc="95" i="1">
                <a:latin typeface="Trebuchet MS"/>
                <a:cs typeface="Trebuchet MS"/>
              </a:rPr>
              <a:t>2024</a:t>
            </a:r>
            <a:endParaRPr sz="1400">
              <a:latin typeface="Trebuchet MS"/>
              <a:cs typeface="Trebuchet MS"/>
            </a:endParaRPr>
          </a:p>
          <a:p>
            <a:pPr algn="just" marL="12700" marR="5080">
              <a:lnSpc>
                <a:spcPct val="115100"/>
              </a:lnSpc>
              <a:spcBef>
                <a:spcPts val="760"/>
              </a:spcBef>
            </a:pPr>
            <a:r>
              <a:rPr dirty="0" sz="1100" spc="70">
                <a:latin typeface="Calibri"/>
                <a:cs typeface="Calibri"/>
              </a:rPr>
              <a:t>Las condiciones </a:t>
            </a:r>
            <a:r>
              <a:rPr dirty="0" sz="1100" spc="50">
                <a:latin typeface="Calibri"/>
                <a:cs typeface="Calibri"/>
              </a:rPr>
              <a:t>esperadas </a:t>
            </a:r>
            <a:r>
              <a:rPr dirty="0" sz="1100" spc="35">
                <a:latin typeface="Calibri"/>
                <a:cs typeface="Calibri"/>
              </a:rPr>
              <a:t>para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80">
                <a:latin typeface="Calibri"/>
                <a:cs typeface="Calibri"/>
              </a:rPr>
              <a:t>mes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75">
                <a:latin typeface="Calibri"/>
                <a:cs typeface="Calibri"/>
              </a:rPr>
              <a:t>mayo </a:t>
            </a:r>
            <a:r>
              <a:rPr dirty="0" sz="1100" spc="60">
                <a:latin typeface="Calibri"/>
                <a:cs typeface="Calibri"/>
              </a:rPr>
              <a:t>es una </a:t>
            </a:r>
            <a:r>
              <a:rPr dirty="0" sz="1100" spc="75">
                <a:latin typeface="Calibri"/>
                <a:cs typeface="Calibri"/>
              </a:rPr>
              <a:t>condición </a:t>
            </a:r>
            <a:r>
              <a:rPr dirty="0" sz="1100" spc="55">
                <a:latin typeface="Calibri"/>
                <a:cs typeface="Calibri"/>
              </a:rPr>
              <a:t>predominantemente </a:t>
            </a:r>
            <a:r>
              <a:rPr dirty="0" sz="1100" spc="355">
                <a:latin typeface="Calibri"/>
                <a:cs typeface="Calibri"/>
              </a:rPr>
              <a:t> </a:t>
            </a:r>
            <a:r>
              <a:rPr dirty="0" sz="1100" spc="70">
                <a:latin typeface="Calibri"/>
                <a:cs typeface="Calibri"/>
              </a:rPr>
              <a:t>Normal </a:t>
            </a:r>
            <a:r>
              <a:rPr dirty="0" sz="1100" spc="25">
                <a:latin typeface="Calibri"/>
                <a:cs typeface="Calibri"/>
              </a:rPr>
              <a:t>(N)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60">
                <a:latin typeface="Calibri"/>
                <a:cs typeface="Calibri"/>
              </a:rPr>
              <a:t>mayor </a:t>
            </a:r>
            <a:r>
              <a:rPr dirty="0" sz="1100" spc="30">
                <a:latin typeface="Calibri"/>
                <a:cs typeface="Calibri"/>
              </a:rPr>
              <a:t>parte </a:t>
            </a:r>
            <a:r>
              <a:rPr dirty="0" sz="1100" spc="50">
                <a:latin typeface="Calibri"/>
                <a:cs typeface="Calibri"/>
              </a:rPr>
              <a:t>del </a:t>
            </a:r>
            <a:r>
              <a:rPr dirty="0" sz="1100" spc="25">
                <a:latin typeface="Calibri"/>
                <a:cs typeface="Calibri"/>
              </a:rPr>
              <a:t>territorio </a:t>
            </a:r>
            <a:r>
              <a:rPr dirty="0" sz="1100" spc="50">
                <a:latin typeface="Calibri"/>
                <a:cs typeface="Calibri"/>
              </a:rPr>
              <a:t>salvadoreño, </a:t>
            </a:r>
            <a:r>
              <a:rPr dirty="0" sz="1100" spc="110">
                <a:latin typeface="Calibri"/>
                <a:cs typeface="Calibri"/>
              </a:rPr>
              <a:t>con </a:t>
            </a:r>
            <a:r>
              <a:rPr dirty="0" sz="1100" spc="70">
                <a:latin typeface="Calibri"/>
                <a:cs typeface="Calibri"/>
              </a:rPr>
              <a:t>un </a:t>
            </a:r>
            <a:r>
              <a:rPr dirty="0" sz="1100" spc="50">
                <a:latin typeface="Calibri"/>
                <a:cs typeface="Calibri"/>
              </a:rPr>
              <a:t>establecimiento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la  </a:t>
            </a:r>
            <a:r>
              <a:rPr dirty="0" sz="1100" spc="85">
                <a:latin typeface="Calibri"/>
                <a:cs typeface="Calibri"/>
              </a:rPr>
              <a:t>época </a:t>
            </a:r>
            <a:r>
              <a:rPr dirty="0" sz="1100" spc="40">
                <a:latin typeface="Calibri"/>
                <a:cs typeface="Calibri"/>
              </a:rPr>
              <a:t>lluviosa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15">
                <a:latin typeface="Calibri"/>
                <a:cs typeface="Calibri"/>
              </a:rPr>
              <a:t>partir </a:t>
            </a:r>
            <a:r>
              <a:rPr dirty="0" sz="1100" spc="50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70">
                <a:latin typeface="Calibri"/>
                <a:cs typeface="Calibri"/>
              </a:rPr>
              <a:t>segunda </a:t>
            </a:r>
            <a:r>
              <a:rPr dirty="0" sz="1100" spc="60">
                <a:latin typeface="Calibri"/>
                <a:cs typeface="Calibri"/>
              </a:rPr>
              <a:t>quincena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80">
                <a:latin typeface="Calibri"/>
                <a:cs typeface="Calibri"/>
              </a:rPr>
              <a:t>mayo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manera </a:t>
            </a:r>
            <a:r>
              <a:rPr dirty="0" sz="1100" spc="50">
                <a:latin typeface="Calibri"/>
                <a:cs typeface="Calibri"/>
              </a:rPr>
              <a:t>escalonada., </a:t>
            </a:r>
            <a:r>
              <a:rPr dirty="0" sz="1100" spc="65">
                <a:latin typeface="Calibri"/>
                <a:cs typeface="Calibri"/>
              </a:rPr>
              <a:t>Se </a:t>
            </a:r>
            <a:r>
              <a:rPr dirty="0" sz="1100" spc="45">
                <a:latin typeface="Calibri"/>
                <a:cs typeface="Calibri"/>
              </a:rPr>
              <a:t>prevé  </a:t>
            </a:r>
            <a:r>
              <a:rPr dirty="0" sz="1100" spc="60">
                <a:latin typeface="Calibri"/>
                <a:cs typeface="Calibri"/>
              </a:rPr>
              <a:t>escenario </a:t>
            </a:r>
            <a:r>
              <a:rPr dirty="0" sz="1100" spc="25">
                <a:latin typeface="Calibri"/>
                <a:cs typeface="Calibri"/>
              </a:rPr>
              <a:t>Arriba </a:t>
            </a:r>
            <a:r>
              <a:rPr dirty="0" sz="1100" spc="60">
                <a:latin typeface="Calibri"/>
                <a:cs typeface="Calibri"/>
              </a:rPr>
              <a:t>de lo normal </a:t>
            </a:r>
            <a:r>
              <a:rPr dirty="0" sz="1100" spc="-5">
                <a:latin typeface="Calibri"/>
                <a:cs typeface="Calibri"/>
              </a:rPr>
              <a:t>(A)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60">
                <a:latin typeface="Calibri"/>
                <a:cs typeface="Calibri"/>
              </a:rPr>
              <a:t>sector </a:t>
            </a:r>
            <a:r>
              <a:rPr dirty="0" sz="1100" spc="55">
                <a:latin typeface="Calibri"/>
                <a:cs typeface="Calibri"/>
              </a:rPr>
              <a:t>oeste </a:t>
            </a:r>
            <a:r>
              <a:rPr dirty="0" sz="1100" spc="50">
                <a:latin typeface="Calibri"/>
                <a:cs typeface="Calibri"/>
              </a:rPr>
              <a:t>del departamento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Ahuachapán, </a:t>
            </a:r>
            <a:r>
              <a:rPr dirty="0" sz="1100" spc="355">
                <a:latin typeface="Calibri"/>
                <a:cs typeface="Calibri"/>
              </a:rPr>
              <a:t> </a:t>
            </a:r>
            <a:r>
              <a:rPr dirty="0" sz="1100" spc="60">
                <a:latin typeface="Calibri"/>
                <a:cs typeface="Calibri"/>
              </a:rPr>
              <a:t>sectores </a:t>
            </a:r>
            <a:r>
              <a:rPr dirty="0" sz="1100" spc="40">
                <a:latin typeface="Calibri"/>
                <a:cs typeface="Calibri"/>
              </a:rPr>
              <a:t>este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65">
                <a:latin typeface="Calibri"/>
                <a:cs typeface="Calibri"/>
              </a:rPr>
              <a:t>centro </a:t>
            </a:r>
            <a:r>
              <a:rPr dirty="0" sz="1100" spc="45">
                <a:latin typeface="Calibri"/>
                <a:cs typeface="Calibri"/>
              </a:rPr>
              <a:t>del </a:t>
            </a:r>
            <a:r>
              <a:rPr dirty="0" sz="1100" spc="55">
                <a:latin typeface="Calibri"/>
                <a:cs typeface="Calibri"/>
              </a:rPr>
              <a:t>departamento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65">
                <a:latin typeface="Calibri"/>
                <a:cs typeface="Calibri"/>
              </a:rPr>
              <a:t>Chalatenango, </a:t>
            </a:r>
            <a:r>
              <a:rPr dirty="0" sz="1100" spc="60">
                <a:latin typeface="Calibri"/>
                <a:cs typeface="Calibri"/>
              </a:rPr>
              <a:t>sobre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cordillera </a:t>
            </a:r>
            <a:r>
              <a:rPr dirty="0" sz="1100" spc="50">
                <a:latin typeface="Calibri"/>
                <a:cs typeface="Calibri"/>
              </a:rPr>
              <a:t>del </a:t>
            </a:r>
            <a:r>
              <a:rPr dirty="0" sz="1100" spc="65">
                <a:latin typeface="Calibri"/>
                <a:cs typeface="Calibri"/>
              </a:rPr>
              <a:t>Bálsamo 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65">
                <a:latin typeface="Calibri"/>
                <a:cs typeface="Calibri"/>
              </a:rPr>
              <a:t>volcánica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85">
                <a:latin typeface="Calibri"/>
                <a:cs typeface="Calibri"/>
              </a:rPr>
              <a:t>zona </a:t>
            </a:r>
            <a:r>
              <a:rPr dirty="0" sz="1100" spc="40">
                <a:latin typeface="Calibri"/>
                <a:cs typeface="Calibri"/>
              </a:rPr>
              <a:t>central. (Figura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 spc="10">
                <a:latin typeface="Calibri"/>
                <a:cs typeface="Calibri"/>
              </a:rPr>
              <a:t>14)</a:t>
            </a:r>
            <a:endParaRPr sz="1100">
              <a:latin typeface="Calibri"/>
              <a:cs typeface="Calibri"/>
            </a:endParaRPr>
          </a:p>
          <a:p>
            <a:pPr algn="just" marL="12700" marR="5080">
              <a:lnSpc>
                <a:spcPct val="114500"/>
              </a:lnSpc>
              <a:spcBef>
                <a:spcPts val="830"/>
              </a:spcBef>
            </a:pPr>
            <a:r>
              <a:rPr dirty="0" sz="1100" spc="65">
                <a:latin typeface="Calibri"/>
                <a:cs typeface="Calibri"/>
              </a:rPr>
              <a:t>Se </a:t>
            </a:r>
            <a:r>
              <a:rPr dirty="0" sz="1100" spc="50">
                <a:latin typeface="Calibri"/>
                <a:cs typeface="Calibri"/>
              </a:rPr>
              <a:t>prevén </a:t>
            </a:r>
            <a:r>
              <a:rPr dirty="0" sz="1100" spc="70">
                <a:latin typeface="Calibri"/>
                <a:cs typeface="Calibri"/>
              </a:rPr>
              <a:t>acumulados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65">
                <a:latin typeface="Calibri"/>
                <a:cs typeface="Calibri"/>
              </a:rPr>
              <a:t>mayor </a:t>
            </a:r>
            <a:r>
              <a:rPr dirty="0" sz="1100" spc="35">
                <a:latin typeface="Calibri"/>
                <a:cs typeface="Calibri"/>
              </a:rPr>
              <a:t>parte </a:t>
            </a:r>
            <a:r>
              <a:rPr dirty="0" sz="1100" spc="45">
                <a:latin typeface="Calibri"/>
                <a:cs typeface="Calibri"/>
              </a:rPr>
              <a:t>del </a:t>
            </a:r>
            <a:r>
              <a:rPr dirty="0" sz="1100" spc="30">
                <a:latin typeface="Calibri"/>
                <a:cs typeface="Calibri"/>
              </a:rPr>
              <a:t>territorio </a:t>
            </a:r>
            <a:r>
              <a:rPr dirty="0" sz="1100" spc="40">
                <a:latin typeface="Calibri"/>
                <a:cs typeface="Calibri"/>
              </a:rPr>
              <a:t>entre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100">
                <a:latin typeface="Calibri"/>
                <a:cs typeface="Calibri"/>
              </a:rPr>
              <a:t>200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100">
                <a:latin typeface="Calibri"/>
                <a:cs typeface="Calibri"/>
              </a:rPr>
              <a:t>300 </a:t>
            </a:r>
            <a:r>
              <a:rPr dirty="0" sz="1100" spc="80">
                <a:latin typeface="Calibri"/>
                <a:cs typeface="Calibri"/>
              </a:rPr>
              <a:t>mm,  </a:t>
            </a:r>
            <a:r>
              <a:rPr dirty="0" sz="1100" spc="110">
                <a:latin typeface="Calibri"/>
                <a:cs typeface="Calibri"/>
              </a:rPr>
              <a:t>con </a:t>
            </a:r>
            <a:r>
              <a:rPr dirty="0" sz="1100" spc="65">
                <a:latin typeface="Calibri"/>
                <a:cs typeface="Calibri"/>
              </a:rPr>
              <a:t>mayor </a:t>
            </a:r>
            <a:r>
              <a:rPr dirty="0" sz="1100" spc="50">
                <a:latin typeface="Calibri"/>
                <a:cs typeface="Calibri"/>
              </a:rPr>
              <a:t>presencia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65">
                <a:latin typeface="Calibri"/>
                <a:cs typeface="Calibri"/>
              </a:rPr>
              <a:t>segunda quincena </a:t>
            </a:r>
            <a:r>
              <a:rPr dirty="0" sz="1100" spc="50">
                <a:latin typeface="Calibri"/>
                <a:cs typeface="Calibri"/>
              </a:rPr>
              <a:t>del </a:t>
            </a:r>
            <a:r>
              <a:rPr dirty="0" sz="1100" spc="55">
                <a:latin typeface="Calibri"/>
                <a:cs typeface="Calibri"/>
              </a:rPr>
              <a:t>mes, esperando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70">
                <a:latin typeface="Calibri"/>
                <a:cs typeface="Calibri"/>
              </a:rPr>
              <a:t>máximos </a:t>
            </a:r>
            <a:r>
              <a:rPr dirty="0" sz="1100" spc="60">
                <a:latin typeface="Calibri"/>
                <a:cs typeface="Calibri"/>
              </a:rPr>
              <a:t>en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85">
                <a:latin typeface="Calibri"/>
                <a:cs typeface="Calibri"/>
              </a:rPr>
              <a:t>zona  </a:t>
            </a:r>
            <a:r>
              <a:rPr dirty="0" sz="1100" spc="55">
                <a:latin typeface="Calibri"/>
                <a:cs typeface="Calibri"/>
              </a:rPr>
              <a:t>nor-oriente, </a:t>
            </a:r>
            <a:r>
              <a:rPr dirty="0" sz="1100" spc="30">
                <a:latin typeface="Calibri"/>
                <a:cs typeface="Calibri"/>
              </a:rPr>
              <a:t>al </a:t>
            </a:r>
            <a:r>
              <a:rPr dirty="0" sz="1100" spc="45">
                <a:latin typeface="Calibri"/>
                <a:cs typeface="Calibri"/>
              </a:rPr>
              <a:t>norte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45">
                <a:latin typeface="Calibri"/>
                <a:cs typeface="Calibri"/>
              </a:rPr>
              <a:t>Morazán, rondará </a:t>
            </a:r>
            <a:r>
              <a:rPr dirty="0" sz="1100" spc="55">
                <a:latin typeface="Calibri"/>
                <a:cs typeface="Calibri"/>
              </a:rPr>
              <a:t>los </a:t>
            </a:r>
            <a:r>
              <a:rPr dirty="0" sz="1100" spc="80">
                <a:latin typeface="Calibri"/>
                <a:cs typeface="Calibri"/>
              </a:rPr>
              <a:t>350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114">
                <a:latin typeface="Calibri"/>
                <a:cs typeface="Calibri"/>
              </a:rPr>
              <a:t>400 </a:t>
            </a:r>
            <a:r>
              <a:rPr dirty="0" sz="1100" spc="130">
                <a:latin typeface="Calibri"/>
                <a:cs typeface="Calibri"/>
              </a:rPr>
              <a:t>mm</a:t>
            </a:r>
            <a:r>
              <a:rPr dirty="0" sz="1100" spc="-85">
                <a:latin typeface="Calibri"/>
                <a:cs typeface="Calibri"/>
              </a:rPr>
              <a:t> </a:t>
            </a:r>
            <a:r>
              <a:rPr dirty="0" sz="1100" spc="40">
                <a:latin typeface="Calibri"/>
                <a:cs typeface="Calibri"/>
              </a:rPr>
              <a:t>(Figura </a:t>
            </a:r>
            <a:r>
              <a:rPr dirty="0" sz="1100" spc="-5">
                <a:latin typeface="Calibri"/>
                <a:cs typeface="Calibri"/>
              </a:rPr>
              <a:t>15).</a:t>
            </a:r>
            <a:endParaRPr sz="1100">
              <a:latin typeface="Calibri"/>
              <a:cs typeface="Calibri"/>
            </a:endParaRPr>
          </a:p>
          <a:p>
            <a:pPr algn="just" marL="12700" marR="5715">
              <a:lnSpc>
                <a:spcPct val="114500"/>
              </a:lnSpc>
              <a:spcBef>
                <a:spcPts val="815"/>
              </a:spcBef>
            </a:pPr>
            <a:r>
              <a:rPr dirty="0" sz="1100" spc="90">
                <a:latin typeface="Calibri"/>
                <a:cs typeface="Calibri"/>
              </a:rPr>
              <a:t>Los </a:t>
            </a:r>
            <a:r>
              <a:rPr dirty="0" sz="1100" spc="70">
                <a:latin typeface="Calibri"/>
                <a:cs typeface="Calibri"/>
              </a:rPr>
              <a:t>acumulados </a:t>
            </a:r>
            <a:r>
              <a:rPr dirty="0" sz="1100" spc="55">
                <a:latin typeface="Calibri"/>
                <a:cs typeface="Calibri"/>
              </a:rPr>
              <a:t>esperados </a:t>
            </a:r>
            <a:r>
              <a:rPr dirty="0" sz="1100" spc="75">
                <a:latin typeface="Calibri"/>
                <a:cs typeface="Calibri"/>
              </a:rPr>
              <a:t>comparados </a:t>
            </a:r>
            <a:r>
              <a:rPr dirty="0" sz="1100" spc="105">
                <a:latin typeface="Calibri"/>
                <a:cs typeface="Calibri"/>
              </a:rPr>
              <a:t>con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70">
                <a:latin typeface="Calibri"/>
                <a:cs typeface="Calibri"/>
              </a:rPr>
              <a:t>norma </a:t>
            </a:r>
            <a:r>
              <a:rPr dirty="0" sz="1100" spc="60">
                <a:latin typeface="Calibri"/>
                <a:cs typeface="Calibri"/>
              </a:rPr>
              <a:t>climatológica, </a:t>
            </a:r>
            <a:r>
              <a:rPr dirty="0" sz="1100" spc="50">
                <a:latin typeface="Calibri"/>
                <a:cs typeface="Calibri"/>
              </a:rPr>
              <a:t>muestran </a:t>
            </a:r>
            <a:r>
              <a:rPr dirty="0" sz="1100" spc="60">
                <a:latin typeface="Calibri"/>
                <a:cs typeface="Calibri"/>
              </a:rPr>
              <a:t>predominio 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anomalías </a:t>
            </a:r>
            <a:r>
              <a:rPr dirty="0" sz="1100" spc="35">
                <a:latin typeface="Calibri"/>
                <a:cs typeface="Calibri"/>
              </a:rPr>
              <a:t>positivas,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65">
                <a:latin typeface="Calibri"/>
                <a:cs typeface="Calibri"/>
              </a:rPr>
              <a:t>rango de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145">
                <a:latin typeface="Calibri"/>
                <a:cs typeface="Calibri"/>
              </a:rPr>
              <a:t>+4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145">
                <a:latin typeface="Calibri"/>
                <a:cs typeface="Calibri"/>
              </a:rPr>
              <a:t>+80 </a:t>
            </a:r>
            <a:r>
              <a:rPr dirty="0" sz="1100" spc="95">
                <a:latin typeface="Calibri"/>
                <a:cs typeface="Calibri"/>
              </a:rPr>
              <a:t>mm; </a:t>
            </a:r>
            <a:r>
              <a:rPr dirty="0" sz="1100" spc="40">
                <a:latin typeface="Calibri"/>
                <a:cs typeface="Calibri"/>
              </a:rPr>
              <a:t>sin </a:t>
            </a:r>
            <a:r>
              <a:rPr dirty="0" sz="1100" spc="60">
                <a:latin typeface="Calibri"/>
                <a:cs typeface="Calibri"/>
              </a:rPr>
              <a:t>embargo,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55">
                <a:latin typeface="Calibri"/>
                <a:cs typeface="Calibri"/>
              </a:rPr>
              <a:t>algunas </a:t>
            </a:r>
            <a:r>
              <a:rPr dirty="0" sz="1100" spc="75">
                <a:latin typeface="Calibri"/>
                <a:cs typeface="Calibri"/>
              </a:rPr>
              <a:t>zonas </a:t>
            </a:r>
            <a:r>
              <a:rPr dirty="0" sz="1100" spc="65">
                <a:latin typeface="Calibri"/>
                <a:cs typeface="Calibri"/>
              </a:rPr>
              <a:t>de 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25">
                <a:latin typeface="Calibri"/>
                <a:cs typeface="Calibri"/>
              </a:rPr>
              <a:t>franja </a:t>
            </a:r>
            <a:r>
              <a:rPr dirty="0" sz="1100" spc="45">
                <a:latin typeface="Calibri"/>
                <a:cs typeface="Calibri"/>
              </a:rPr>
              <a:t>norte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45">
                <a:latin typeface="Calibri"/>
                <a:cs typeface="Calibri"/>
              </a:rPr>
              <a:t>tienen </a:t>
            </a:r>
            <a:r>
              <a:rPr dirty="0" sz="1100" spc="55">
                <a:latin typeface="Calibri"/>
                <a:cs typeface="Calibri"/>
              </a:rPr>
              <a:t>anomalías </a:t>
            </a:r>
            <a:r>
              <a:rPr dirty="0" sz="1100" spc="45">
                <a:latin typeface="Calibri"/>
                <a:cs typeface="Calibri"/>
              </a:rPr>
              <a:t>negativas </a:t>
            </a:r>
            <a:r>
              <a:rPr dirty="0" sz="1100" spc="65">
                <a:latin typeface="Calibri"/>
                <a:cs typeface="Calibri"/>
              </a:rPr>
              <a:t>que </a:t>
            </a:r>
            <a:r>
              <a:rPr dirty="0" sz="1100" spc="60">
                <a:latin typeface="Calibri"/>
                <a:cs typeface="Calibri"/>
              </a:rPr>
              <a:t>rondan </a:t>
            </a:r>
            <a:r>
              <a:rPr dirty="0" sz="1100" spc="35">
                <a:latin typeface="Calibri"/>
                <a:cs typeface="Calibri"/>
              </a:rPr>
              <a:t>entre </a:t>
            </a:r>
            <a:r>
              <a:rPr dirty="0" sz="1100" spc="55">
                <a:latin typeface="Calibri"/>
                <a:cs typeface="Calibri"/>
              </a:rPr>
              <a:t>los </a:t>
            </a:r>
            <a:r>
              <a:rPr dirty="0" sz="1100" spc="150">
                <a:latin typeface="Calibri"/>
                <a:cs typeface="Calibri"/>
              </a:rPr>
              <a:t>-6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125">
                <a:latin typeface="Calibri"/>
                <a:cs typeface="Calibri"/>
              </a:rPr>
              <a:t>-20</a:t>
            </a:r>
            <a:r>
              <a:rPr dirty="0" sz="1100" spc="-85">
                <a:latin typeface="Calibri"/>
                <a:cs typeface="Calibri"/>
              </a:rPr>
              <a:t> </a:t>
            </a:r>
            <a:r>
              <a:rPr dirty="0" sz="1100" spc="130">
                <a:latin typeface="Calibri"/>
                <a:cs typeface="Calibri"/>
              </a:rPr>
              <a:t>mm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9612" y="8060167"/>
            <a:ext cx="5132070" cy="177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Tahoma"/>
                <a:cs typeface="Tahoma"/>
              </a:rPr>
              <a:t>Figura </a:t>
            </a:r>
            <a:r>
              <a:rPr dirty="0" sz="1000" spc="-40">
                <a:latin typeface="Tahoma"/>
                <a:cs typeface="Tahoma"/>
              </a:rPr>
              <a:t>14. </a:t>
            </a:r>
            <a:r>
              <a:rPr dirty="0" sz="1000" spc="5">
                <a:latin typeface="Tahoma"/>
                <a:cs typeface="Tahoma"/>
              </a:rPr>
              <a:t>Perspectiva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15">
                <a:latin typeface="Tahoma"/>
                <a:cs typeface="Tahoma"/>
              </a:rPr>
              <a:t>escenarios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-10">
                <a:latin typeface="Tahoma"/>
                <a:cs typeface="Tahoma"/>
              </a:rPr>
              <a:t>lluvia para </a:t>
            </a:r>
            <a:r>
              <a:rPr dirty="0" sz="1000" spc="35">
                <a:latin typeface="Tahoma"/>
                <a:cs typeface="Tahoma"/>
              </a:rPr>
              <a:t>mayo </a:t>
            </a:r>
            <a:r>
              <a:rPr dirty="0" sz="1000" spc="10">
                <a:latin typeface="Tahoma"/>
                <a:cs typeface="Tahoma"/>
              </a:rPr>
              <a:t>2024. </a:t>
            </a:r>
            <a:r>
              <a:rPr dirty="0" sz="1000">
                <a:latin typeface="Tahoma"/>
                <a:cs typeface="Tahoma"/>
              </a:rPr>
              <a:t>Fuente:</a:t>
            </a:r>
            <a:r>
              <a:rPr dirty="0" sz="1000" spc="-210">
                <a:latin typeface="Tahoma"/>
                <a:cs typeface="Tahoma"/>
              </a:rPr>
              <a:t> </a:t>
            </a:r>
            <a:r>
              <a:rPr dirty="0" sz="1000" spc="30">
                <a:latin typeface="Tahoma"/>
                <a:cs typeface="Tahoma"/>
              </a:rPr>
              <a:t>MARN-DOA-GMT.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54024" y="8065008"/>
            <a:ext cx="5866130" cy="0"/>
          </a:xfrm>
          <a:custGeom>
            <a:avLst/>
            <a:gdLst/>
            <a:ahLst/>
            <a:cxnLst/>
            <a:rect l="l" t="t" r="r" b="b"/>
            <a:pathLst>
              <a:path w="5866130" h="0">
                <a:moveTo>
                  <a:pt x="0" y="0"/>
                </a:moveTo>
                <a:lnTo>
                  <a:pt x="5865876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972312" y="8840723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 h="0">
                <a:moveTo>
                  <a:pt x="0" y="0"/>
                </a:moveTo>
                <a:lnTo>
                  <a:pt x="1828799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934212" y="8895227"/>
            <a:ext cx="5026660" cy="328930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55"/>
              </a:spcBef>
            </a:pPr>
            <a:r>
              <a:rPr dirty="0" baseline="31746" sz="1050" spc="-7">
                <a:latin typeface="Calibri"/>
                <a:cs typeface="Calibri"/>
              </a:rPr>
              <a:t>1 </a:t>
            </a:r>
            <a:r>
              <a:rPr dirty="0" sz="1000" spc="-5">
                <a:latin typeface="Calibri"/>
                <a:cs typeface="Calibri"/>
              </a:rPr>
              <a:t>Para </a:t>
            </a:r>
            <a:r>
              <a:rPr dirty="0" sz="1000">
                <a:latin typeface="Calibri"/>
                <a:cs typeface="Calibri"/>
              </a:rPr>
              <a:t>visualizar </a:t>
            </a:r>
            <a:r>
              <a:rPr dirty="0" sz="1000" spc="-10">
                <a:latin typeface="Calibri"/>
                <a:cs typeface="Calibri"/>
              </a:rPr>
              <a:t>los </a:t>
            </a:r>
            <a:r>
              <a:rPr dirty="0" sz="1000" spc="-5">
                <a:latin typeface="Calibri"/>
                <a:cs typeface="Calibri"/>
              </a:rPr>
              <a:t>mapas individuales </a:t>
            </a:r>
            <a:r>
              <a:rPr dirty="0" sz="1000">
                <a:latin typeface="Calibri"/>
                <a:cs typeface="Calibri"/>
              </a:rPr>
              <a:t>visitar</a:t>
            </a:r>
            <a:r>
              <a:rPr dirty="0" sz="1000" spc="4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  <a:hlinkClick r:id="rId3"/>
              </a:rPr>
              <a:t>http://srt.ambiente.gob.sv/pronostico_clima.html</a:t>
            </a:r>
            <a:endParaRPr sz="1000">
              <a:latin typeface="Calibri"/>
              <a:cs typeface="Calibri"/>
            </a:endParaRPr>
          </a:p>
          <a:p>
            <a:pPr algn="ctr" marL="878840">
              <a:lnSpc>
                <a:spcPct val="100000"/>
              </a:lnSpc>
              <a:spcBef>
                <a:spcPts val="50"/>
              </a:spcBef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26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94104" y="4526279"/>
            <a:ext cx="4608575" cy="3438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1015" y="9061412"/>
            <a:ext cx="15240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27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56311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59612" y="4332463"/>
            <a:ext cx="4971415" cy="177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Tahoma"/>
                <a:cs typeface="Tahoma"/>
              </a:rPr>
              <a:t>Figura </a:t>
            </a:r>
            <a:r>
              <a:rPr dirty="0" sz="1000" spc="-60">
                <a:latin typeface="Tahoma"/>
                <a:cs typeface="Tahoma"/>
              </a:rPr>
              <a:t>15. </a:t>
            </a:r>
            <a:r>
              <a:rPr dirty="0" sz="1000" spc="5">
                <a:latin typeface="Tahoma"/>
                <a:cs typeface="Tahoma"/>
              </a:rPr>
              <a:t>Perspectiva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-10">
                <a:latin typeface="Tahoma"/>
                <a:cs typeface="Tahoma"/>
              </a:rPr>
              <a:t>lluvia </a:t>
            </a:r>
            <a:r>
              <a:rPr dirty="0" sz="1000" spc="20">
                <a:latin typeface="Tahoma"/>
                <a:cs typeface="Tahoma"/>
              </a:rPr>
              <a:t>acumulada </a:t>
            </a:r>
            <a:r>
              <a:rPr dirty="0" sz="1000" spc="-10">
                <a:latin typeface="Tahoma"/>
                <a:cs typeface="Tahoma"/>
              </a:rPr>
              <a:t>para </a:t>
            </a:r>
            <a:r>
              <a:rPr dirty="0" sz="1000" spc="30">
                <a:latin typeface="Tahoma"/>
                <a:cs typeface="Tahoma"/>
              </a:rPr>
              <a:t>mayo </a:t>
            </a:r>
            <a:r>
              <a:rPr dirty="0" sz="1000" spc="10">
                <a:latin typeface="Tahoma"/>
                <a:cs typeface="Tahoma"/>
              </a:rPr>
              <a:t>2024. </a:t>
            </a:r>
            <a:r>
              <a:rPr dirty="0" sz="1000">
                <a:latin typeface="Tahoma"/>
                <a:cs typeface="Tahoma"/>
              </a:rPr>
              <a:t>Fuente:</a:t>
            </a:r>
            <a:r>
              <a:rPr dirty="0" sz="1000" spc="-110">
                <a:latin typeface="Tahoma"/>
                <a:cs typeface="Tahoma"/>
              </a:rPr>
              <a:t> </a:t>
            </a:r>
            <a:r>
              <a:rPr dirty="0" sz="1000" spc="30">
                <a:latin typeface="Tahoma"/>
                <a:cs typeface="Tahoma"/>
              </a:rPr>
              <a:t>MARN-DOA-GMT.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54024" y="4337304"/>
            <a:ext cx="5866130" cy="0"/>
          </a:xfrm>
          <a:custGeom>
            <a:avLst/>
            <a:gdLst/>
            <a:ahLst/>
            <a:cxnLst/>
            <a:rect l="l" t="t" r="r" b="b"/>
            <a:pathLst>
              <a:path w="5866130" h="0">
                <a:moveTo>
                  <a:pt x="0" y="0"/>
                </a:moveTo>
                <a:lnTo>
                  <a:pt x="5865876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959612" y="8244571"/>
            <a:ext cx="5711825" cy="177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Tahoma"/>
                <a:cs typeface="Tahoma"/>
              </a:rPr>
              <a:t>Figura </a:t>
            </a:r>
            <a:r>
              <a:rPr dirty="0" sz="1000" spc="-45">
                <a:latin typeface="Tahoma"/>
                <a:cs typeface="Tahoma"/>
              </a:rPr>
              <a:t>16. </a:t>
            </a:r>
            <a:r>
              <a:rPr dirty="0" sz="1000" spc="5">
                <a:latin typeface="Tahoma"/>
                <a:cs typeface="Tahoma"/>
              </a:rPr>
              <a:t>Perspectiva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15">
                <a:latin typeface="Tahoma"/>
                <a:cs typeface="Tahoma"/>
              </a:rPr>
              <a:t>anomalía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-10">
                <a:latin typeface="Tahoma"/>
                <a:cs typeface="Tahoma"/>
              </a:rPr>
              <a:t>lluvia </a:t>
            </a:r>
            <a:r>
              <a:rPr dirty="0" sz="1000" spc="20">
                <a:latin typeface="Tahoma"/>
                <a:cs typeface="Tahoma"/>
              </a:rPr>
              <a:t>acumulada </a:t>
            </a:r>
            <a:r>
              <a:rPr dirty="0" sz="1000" spc="-10">
                <a:latin typeface="Tahoma"/>
                <a:cs typeface="Tahoma"/>
              </a:rPr>
              <a:t>para </a:t>
            </a:r>
            <a:r>
              <a:rPr dirty="0" sz="1000" spc="30">
                <a:latin typeface="Tahoma"/>
                <a:cs typeface="Tahoma"/>
              </a:rPr>
              <a:t>mayo</a:t>
            </a:r>
            <a:r>
              <a:rPr dirty="0" sz="1000" spc="-210">
                <a:latin typeface="Tahoma"/>
                <a:cs typeface="Tahoma"/>
              </a:rPr>
              <a:t> </a:t>
            </a:r>
            <a:r>
              <a:rPr dirty="0" sz="1000" spc="10">
                <a:latin typeface="Tahoma"/>
                <a:cs typeface="Tahoma"/>
              </a:rPr>
              <a:t>2024. </a:t>
            </a:r>
            <a:r>
              <a:rPr dirty="0" sz="1000">
                <a:latin typeface="Tahoma"/>
                <a:cs typeface="Tahoma"/>
              </a:rPr>
              <a:t>Fuente: </a:t>
            </a:r>
            <a:r>
              <a:rPr dirty="0" sz="1000" spc="30">
                <a:latin typeface="Tahoma"/>
                <a:cs typeface="Tahoma"/>
              </a:rPr>
              <a:t>MARN-DOA-GMT.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54024" y="8249412"/>
            <a:ext cx="5866130" cy="0"/>
          </a:xfrm>
          <a:custGeom>
            <a:avLst/>
            <a:gdLst/>
            <a:ahLst/>
            <a:cxnLst/>
            <a:rect l="l" t="t" r="r" b="b"/>
            <a:pathLst>
              <a:path w="5866130" h="0">
                <a:moveTo>
                  <a:pt x="0" y="0"/>
                </a:moveTo>
                <a:lnTo>
                  <a:pt x="5865876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594104" y="789432"/>
            <a:ext cx="4608575" cy="3438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613363" y="4699390"/>
            <a:ext cx="4588761" cy="34543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1015" y="9061412"/>
            <a:ext cx="15240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28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56311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59612" y="1028530"/>
            <a:ext cx="5853430" cy="36239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400" spc="85" i="1">
                <a:latin typeface="Trebuchet MS"/>
                <a:cs typeface="Trebuchet MS"/>
              </a:rPr>
              <a:t>Mes </a:t>
            </a:r>
            <a:r>
              <a:rPr dirty="0" sz="1400" spc="40" i="1">
                <a:latin typeface="Trebuchet MS"/>
                <a:cs typeface="Trebuchet MS"/>
              </a:rPr>
              <a:t>de </a:t>
            </a:r>
            <a:r>
              <a:rPr dirty="0" sz="1400" spc="10" i="1">
                <a:latin typeface="Trebuchet MS"/>
                <a:cs typeface="Trebuchet MS"/>
              </a:rPr>
              <a:t>junio</a:t>
            </a:r>
            <a:r>
              <a:rPr dirty="0" sz="1400" spc="-225" i="1">
                <a:latin typeface="Trebuchet MS"/>
                <a:cs typeface="Trebuchet MS"/>
              </a:rPr>
              <a:t> </a:t>
            </a:r>
            <a:r>
              <a:rPr dirty="0" sz="1400" spc="95" i="1">
                <a:latin typeface="Trebuchet MS"/>
                <a:cs typeface="Trebuchet MS"/>
              </a:rPr>
              <a:t>2024</a:t>
            </a:r>
            <a:endParaRPr sz="1400">
              <a:latin typeface="Trebuchet MS"/>
              <a:cs typeface="Trebuchet MS"/>
            </a:endParaRPr>
          </a:p>
          <a:p>
            <a:pPr algn="just" marL="12700" marR="5080">
              <a:lnSpc>
                <a:spcPct val="114799"/>
              </a:lnSpc>
              <a:spcBef>
                <a:spcPts val="765"/>
              </a:spcBef>
            </a:pPr>
            <a:r>
              <a:rPr dirty="0" sz="1100" spc="65">
                <a:latin typeface="Calibri"/>
                <a:cs typeface="Calibri"/>
              </a:rPr>
              <a:t>Se </a:t>
            </a:r>
            <a:r>
              <a:rPr dirty="0" sz="1100" spc="45">
                <a:latin typeface="Calibri"/>
                <a:cs typeface="Calibri"/>
              </a:rPr>
              <a:t>prevé </a:t>
            </a:r>
            <a:r>
              <a:rPr dirty="0" sz="1100" spc="65">
                <a:latin typeface="Calibri"/>
                <a:cs typeface="Calibri"/>
              </a:rPr>
              <a:t>que </a:t>
            </a:r>
            <a:r>
              <a:rPr dirty="0" sz="1100" spc="45">
                <a:latin typeface="Calibri"/>
                <a:cs typeface="Calibri"/>
              </a:rPr>
              <a:t>junio </a:t>
            </a:r>
            <a:r>
              <a:rPr dirty="0" sz="1100" spc="50">
                <a:latin typeface="Calibri"/>
                <a:cs typeface="Calibri"/>
              </a:rPr>
              <a:t>sea </a:t>
            </a:r>
            <a:r>
              <a:rPr dirty="0" sz="1100" spc="65">
                <a:latin typeface="Calibri"/>
                <a:cs typeface="Calibri"/>
              </a:rPr>
              <a:t>un </a:t>
            </a:r>
            <a:r>
              <a:rPr dirty="0" sz="1100" spc="80">
                <a:latin typeface="Calibri"/>
                <a:cs typeface="Calibri"/>
              </a:rPr>
              <a:t>mes </a:t>
            </a:r>
            <a:r>
              <a:rPr dirty="0" sz="1100" spc="45">
                <a:latin typeface="Calibri"/>
                <a:cs typeface="Calibri"/>
              </a:rPr>
              <a:t>lluvioso, </a:t>
            </a:r>
            <a:r>
              <a:rPr dirty="0" sz="1100" spc="60">
                <a:latin typeface="Calibri"/>
                <a:cs typeface="Calibri"/>
              </a:rPr>
              <a:t>climatológicamente </a:t>
            </a:r>
            <a:r>
              <a:rPr dirty="0" sz="1100" spc="50">
                <a:latin typeface="Calibri"/>
                <a:cs typeface="Calibri"/>
              </a:rPr>
              <a:t>es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80">
                <a:latin typeface="Calibri"/>
                <a:cs typeface="Calibri"/>
              </a:rPr>
              <a:t>segundo </a:t>
            </a:r>
            <a:r>
              <a:rPr dirty="0" sz="1100" spc="75">
                <a:latin typeface="Calibri"/>
                <a:cs typeface="Calibri"/>
              </a:rPr>
              <a:t>mes </a:t>
            </a:r>
            <a:r>
              <a:rPr dirty="0" sz="1100" spc="65">
                <a:latin typeface="Calibri"/>
                <a:cs typeface="Calibri"/>
              </a:rPr>
              <a:t>más  </a:t>
            </a:r>
            <a:r>
              <a:rPr dirty="0" sz="1100" spc="50">
                <a:latin typeface="Calibri"/>
                <a:cs typeface="Calibri"/>
              </a:rPr>
              <a:t>lluvioso </a:t>
            </a:r>
            <a:r>
              <a:rPr dirty="0" sz="1100" spc="45">
                <a:latin typeface="Calibri"/>
                <a:cs typeface="Calibri"/>
              </a:rPr>
              <a:t>del </a:t>
            </a:r>
            <a:r>
              <a:rPr dirty="0" sz="1100" spc="50">
                <a:latin typeface="Calibri"/>
                <a:cs typeface="Calibri"/>
              </a:rPr>
              <a:t>año. </a:t>
            </a:r>
            <a:r>
              <a:rPr dirty="0" sz="1100" spc="45">
                <a:latin typeface="Calibri"/>
                <a:cs typeface="Calibri"/>
              </a:rPr>
              <a:t>Para </a:t>
            </a:r>
            <a:r>
              <a:rPr dirty="0" sz="1100" spc="85">
                <a:latin typeface="Calibri"/>
                <a:cs typeface="Calibri"/>
              </a:rPr>
              <a:t>2024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40">
                <a:latin typeface="Calibri"/>
                <a:cs typeface="Calibri"/>
              </a:rPr>
              <a:t>prevé </a:t>
            </a:r>
            <a:r>
              <a:rPr dirty="0" sz="1100" spc="60">
                <a:latin typeface="Calibri"/>
                <a:cs typeface="Calibri"/>
              </a:rPr>
              <a:t>escenario </a:t>
            </a:r>
            <a:r>
              <a:rPr dirty="0" sz="1100" spc="30">
                <a:latin typeface="Calibri"/>
                <a:cs typeface="Calibri"/>
              </a:rPr>
              <a:t>Arriba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60">
                <a:latin typeface="Calibri"/>
                <a:cs typeface="Calibri"/>
              </a:rPr>
              <a:t>lo normal </a:t>
            </a:r>
            <a:r>
              <a:rPr dirty="0" sz="1100">
                <a:latin typeface="Calibri"/>
                <a:cs typeface="Calibri"/>
              </a:rPr>
              <a:t>(A) </a:t>
            </a:r>
            <a:r>
              <a:rPr dirty="0" sz="1100" spc="60">
                <a:latin typeface="Calibri"/>
                <a:cs typeface="Calibri"/>
              </a:rPr>
              <a:t>en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65">
                <a:latin typeface="Calibri"/>
                <a:cs typeface="Calibri"/>
              </a:rPr>
              <a:t>mayor </a:t>
            </a:r>
            <a:r>
              <a:rPr dirty="0" sz="1100" spc="30">
                <a:latin typeface="Calibri"/>
                <a:cs typeface="Calibri"/>
              </a:rPr>
              <a:t>parte </a:t>
            </a:r>
            <a:r>
              <a:rPr dirty="0" sz="1100" spc="45">
                <a:latin typeface="Calibri"/>
                <a:cs typeface="Calibri"/>
              </a:rPr>
              <a:t>del  </a:t>
            </a:r>
            <a:r>
              <a:rPr dirty="0" sz="1100" spc="25">
                <a:latin typeface="Calibri"/>
                <a:cs typeface="Calibri"/>
              </a:rPr>
              <a:t>territorio </a:t>
            </a:r>
            <a:r>
              <a:rPr dirty="0" sz="1100" spc="55">
                <a:latin typeface="Calibri"/>
                <a:cs typeface="Calibri"/>
              </a:rPr>
              <a:t>salvadoreño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120">
                <a:latin typeface="Calibri"/>
                <a:cs typeface="Calibri"/>
              </a:rPr>
              <a:t>como </a:t>
            </a:r>
            <a:r>
              <a:rPr dirty="0" sz="1100" spc="75">
                <a:latin typeface="Calibri"/>
                <a:cs typeface="Calibri"/>
              </a:rPr>
              <a:t>segundo </a:t>
            </a:r>
            <a:r>
              <a:rPr dirty="0" sz="1100" spc="55">
                <a:latin typeface="Calibri"/>
                <a:cs typeface="Calibri"/>
              </a:rPr>
              <a:t>escenario </a:t>
            </a:r>
            <a:r>
              <a:rPr dirty="0" sz="1100" spc="65">
                <a:latin typeface="Calibri"/>
                <a:cs typeface="Calibri"/>
              </a:rPr>
              <a:t>Normal </a:t>
            </a:r>
            <a:r>
              <a:rPr dirty="0" sz="1100" spc="25">
                <a:latin typeface="Calibri"/>
                <a:cs typeface="Calibri"/>
              </a:rPr>
              <a:t>(N)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el oriente </a:t>
            </a:r>
            <a:r>
              <a:rPr dirty="0" sz="1100" spc="45">
                <a:latin typeface="Calibri"/>
                <a:cs typeface="Calibri"/>
              </a:rPr>
              <a:t>del </a:t>
            </a:r>
            <a:r>
              <a:rPr dirty="0" sz="1100" spc="30">
                <a:latin typeface="Calibri"/>
                <a:cs typeface="Calibri"/>
              </a:rPr>
              <a:t>país, </a:t>
            </a:r>
            <a:r>
              <a:rPr dirty="0" sz="1100" spc="70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el  </a:t>
            </a:r>
            <a:r>
              <a:rPr dirty="0" sz="1100" spc="55">
                <a:latin typeface="Calibri"/>
                <a:cs typeface="Calibri"/>
              </a:rPr>
              <a:t>departamento </a:t>
            </a:r>
            <a:r>
              <a:rPr dirty="0" sz="1100" spc="50">
                <a:latin typeface="Calibri"/>
                <a:cs typeface="Calibri"/>
              </a:rPr>
              <a:t>de </a:t>
            </a:r>
            <a:r>
              <a:rPr dirty="0" sz="1100" spc="70">
                <a:latin typeface="Calibri"/>
                <a:cs typeface="Calibri"/>
              </a:rPr>
              <a:t>La </a:t>
            </a:r>
            <a:r>
              <a:rPr dirty="0" sz="1100" spc="55">
                <a:latin typeface="Calibri"/>
                <a:cs typeface="Calibri"/>
              </a:rPr>
              <a:t>Unión, </a:t>
            </a:r>
            <a:r>
              <a:rPr dirty="0" sz="1100" spc="60">
                <a:latin typeface="Calibri"/>
                <a:cs typeface="Calibri"/>
              </a:rPr>
              <a:t>sector </a:t>
            </a:r>
            <a:r>
              <a:rPr dirty="0" sz="1100" spc="45">
                <a:latin typeface="Calibri"/>
                <a:cs typeface="Calibri"/>
              </a:rPr>
              <a:t>norte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45">
                <a:latin typeface="Calibri"/>
                <a:cs typeface="Calibri"/>
              </a:rPr>
              <a:t>Morazán, </a:t>
            </a:r>
            <a:r>
              <a:rPr dirty="0" sz="1100" spc="40">
                <a:latin typeface="Calibri"/>
                <a:cs typeface="Calibri"/>
              </a:rPr>
              <a:t>el sur </a:t>
            </a:r>
            <a:r>
              <a:rPr dirty="0" sz="1100" spc="65">
                <a:latin typeface="Calibri"/>
                <a:cs typeface="Calibri"/>
              </a:rPr>
              <a:t>de San </a:t>
            </a:r>
            <a:r>
              <a:rPr dirty="0" sz="1100" spc="40">
                <a:latin typeface="Calibri"/>
                <a:cs typeface="Calibri"/>
              </a:rPr>
              <a:t>Miguel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65">
                <a:latin typeface="Calibri"/>
                <a:cs typeface="Calibri"/>
              </a:rPr>
              <a:t>costa </a:t>
            </a:r>
            <a:r>
              <a:rPr dirty="0" sz="1100" spc="40">
                <a:latin typeface="Calibri"/>
                <a:cs typeface="Calibri"/>
              </a:rPr>
              <a:t>este </a:t>
            </a:r>
            <a:r>
              <a:rPr dirty="0" sz="1100" spc="50">
                <a:latin typeface="Calibri"/>
                <a:cs typeface="Calibri"/>
              </a:rPr>
              <a:t>de  </a:t>
            </a:r>
            <a:r>
              <a:rPr dirty="0" sz="1100" spc="45">
                <a:latin typeface="Calibri"/>
                <a:cs typeface="Calibri"/>
              </a:rPr>
              <a:t>Usulután;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50">
                <a:latin typeface="Calibri"/>
                <a:cs typeface="Calibri"/>
              </a:rPr>
              <a:t>igual </a:t>
            </a:r>
            <a:r>
              <a:rPr dirty="0" sz="1100" spc="55">
                <a:latin typeface="Calibri"/>
                <a:cs typeface="Calibri"/>
              </a:rPr>
              <a:t>manera </a:t>
            </a:r>
            <a:r>
              <a:rPr dirty="0" sz="1100" spc="60">
                <a:latin typeface="Calibri"/>
                <a:cs typeface="Calibri"/>
              </a:rPr>
              <a:t>en </a:t>
            </a:r>
            <a:r>
              <a:rPr dirty="0" sz="1100" spc="30">
                <a:latin typeface="Calibri"/>
                <a:cs typeface="Calibri"/>
              </a:rPr>
              <a:t>el </a:t>
            </a:r>
            <a:r>
              <a:rPr dirty="0" sz="1100" spc="60">
                <a:latin typeface="Calibri"/>
                <a:cs typeface="Calibri"/>
              </a:rPr>
              <a:t>occidente, </a:t>
            </a:r>
            <a:r>
              <a:rPr dirty="0" sz="1100" spc="30">
                <a:latin typeface="Calibri"/>
                <a:cs typeface="Calibri"/>
              </a:rPr>
              <a:t>al </a:t>
            </a:r>
            <a:r>
              <a:rPr dirty="0" sz="1100" spc="45">
                <a:latin typeface="Calibri"/>
                <a:cs typeface="Calibri"/>
              </a:rPr>
              <a:t>norte del </a:t>
            </a:r>
            <a:r>
              <a:rPr dirty="0" sz="1100" spc="50">
                <a:latin typeface="Calibri"/>
                <a:cs typeface="Calibri"/>
              </a:rPr>
              <a:t>departamento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45">
                <a:latin typeface="Calibri"/>
                <a:cs typeface="Calibri"/>
              </a:rPr>
              <a:t>Santa </a:t>
            </a:r>
            <a:r>
              <a:rPr dirty="0" sz="1100" spc="40">
                <a:latin typeface="Calibri"/>
                <a:cs typeface="Calibri"/>
              </a:rPr>
              <a:t>Ana, </a:t>
            </a:r>
            <a:r>
              <a:rPr dirty="0" sz="1100" spc="55">
                <a:latin typeface="Calibri"/>
                <a:cs typeface="Calibri"/>
              </a:rPr>
              <a:t>oeste </a:t>
            </a:r>
            <a:r>
              <a:rPr dirty="0" sz="1100" spc="355">
                <a:latin typeface="Calibri"/>
                <a:cs typeface="Calibri"/>
              </a:rPr>
              <a:t>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70">
                <a:latin typeface="Calibri"/>
                <a:cs typeface="Calibri"/>
              </a:rPr>
              <a:t>Chalatenango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55">
                <a:latin typeface="Calibri"/>
                <a:cs typeface="Calibri"/>
              </a:rPr>
              <a:t>sobre </a:t>
            </a:r>
            <a:r>
              <a:rPr dirty="0" sz="1100" spc="65">
                <a:latin typeface="Calibri"/>
                <a:cs typeface="Calibri"/>
              </a:rPr>
              <a:t>Ahuachapán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45">
                <a:latin typeface="Calibri"/>
                <a:cs typeface="Calibri"/>
              </a:rPr>
              <a:t>Santa </a:t>
            </a:r>
            <a:r>
              <a:rPr dirty="0" sz="1100" spc="50">
                <a:latin typeface="Calibri"/>
                <a:cs typeface="Calibri"/>
              </a:rPr>
              <a:t>Ana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35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cordillera </a:t>
            </a:r>
            <a:r>
              <a:rPr dirty="0" sz="1100" spc="65">
                <a:latin typeface="Calibri"/>
                <a:cs typeface="Calibri"/>
              </a:rPr>
              <a:t>Apaneca-Ilamatepec  </a:t>
            </a:r>
            <a:r>
              <a:rPr dirty="0" sz="1100" spc="40">
                <a:latin typeface="Calibri"/>
                <a:cs typeface="Calibri"/>
              </a:rPr>
              <a:t>(Figura </a:t>
            </a:r>
            <a:r>
              <a:rPr dirty="0" sz="1100" spc="-20">
                <a:latin typeface="Calibri"/>
                <a:cs typeface="Calibri"/>
              </a:rPr>
              <a:t>17).</a:t>
            </a:r>
            <a:endParaRPr sz="1100">
              <a:latin typeface="Calibri"/>
              <a:cs typeface="Calibri"/>
            </a:endParaRPr>
          </a:p>
          <a:p>
            <a:pPr algn="just" marL="12700" marR="5715">
              <a:lnSpc>
                <a:spcPct val="114799"/>
              </a:lnSpc>
              <a:spcBef>
                <a:spcPts val="810"/>
              </a:spcBef>
            </a:pPr>
            <a:r>
              <a:rPr dirty="0" sz="1100" spc="90">
                <a:latin typeface="Calibri"/>
                <a:cs typeface="Calibri"/>
              </a:rPr>
              <a:t>Los </a:t>
            </a:r>
            <a:r>
              <a:rPr dirty="0" sz="1100" spc="70">
                <a:latin typeface="Calibri"/>
                <a:cs typeface="Calibri"/>
              </a:rPr>
              <a:t>acumulados máximos </a:t>
            </a:r>
            <a:r>
              <a:rPr dirty="0" sz="1100" spc="55">
                <a:latin typeface="Calibri"/>
                <a:cs typeface="Calibri"/>
              </a:rPr>
              <a:t>esperados </a:t>
            </a:r>
            <a:r>
              <a:rPr dirty="0" sz="1100" spc="45">
                <a:latin typeface="Calibri"/>
                <a:cs typeface="Calibri"/>
              </a:rPr>
              <a:t>tendrán </a:t>
            </a:r>
            <a:r>
              <a:rPr dirty="0" sz="1100" spc="50">
                <a:latin typeface="Calibri"/>
                <a:cs typeface="Calibri"/>
              </a:rPr>
              <a:t>lugar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70">
                <a:latin typeface="Calibri"/>
                <a:cs typeface="Calibri"/>
              </a:rPr>
              <a:t>Chalatenango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45">
                <a:latin typeface="Calibri"/>
                <a:cs typeface="Calibri"/>
              </a:rPr>
              <a:t>norte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45">
                <a:latin typeface="Calibri"/>
                <a:cs typeface="Calibri"/>
              </a:rPr>
              <a:t>Morazán,  </a:t>
            </a:r>
            <a:r>
              <a:rPr dirty="0" sz="1100" spc="110">
                <a:latin typeface="Calibri"/>
                <a:cs typeface="Calibri"/>
              </a:rPr>
              <a:t>con </a:t>
            </a:r>
            <a:r>
              <a:rPr dirty="0" sz="1100" spc="55">
                <a:latin typeface="Calibri"/>
                <a:cs typeface="Calibri"/>
              </a:rPr>
              <a:t>cantidades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65">
                <a:latin typeface="Calibri"/>
                <a:cs typeface="Calibri"/>
              </a:rPr>
              <a:t>acumulada </a:t>
            </a:r>
            <a:r>
              <a:rPr dirty="0" sz="1100" spc="75">
                <a:latin typeface="Calibri"/>
                <a:cs typeface="Calibri"/>
              </a:rPr>
              <a:t>cercanos </a:t>
            </a:r>
            <a:r>
              <a:rPr dirty="0" sz="1100" spc="105">
                <a:latin typeface="Calibri"/>
                <a:cs typeface="Calibri"/>
              </a:rPr>
              <a:t>o </a:t>
            </a:r>
            <a:r>
              <a:rPr dirty="0" sz="1100" spc="60">
                <a:latin typeface="Calibri"/>
                <a:cs typeface="Calibri"/>
              </a:rPr>
              <a:t>superando los </a:t>
            </a:r>
            <a:r>
              <a:rPr dirty="0" sz="1100" spc="100">
                <a:latin typeface="Calibri"/>
                <a:cs typeface="Calibri"/>
              </a:rPr>
              <a:t>500 </a:t>
            </a:r>
            <a:r>
              <a:rPr dirty="0" sz="1100" spc="90">
                <a:latin typeface="Calibri"/>
                <a:cs typeface="Calibri"/>
              </a:rPr>
              <a:t>mm; </a:t>
            </a:r>
            <a:r>
              <a:rPr dirty="0" sz="1100" spc="45">
                <a:latin typeface="Calibri"/>
                <a:cs typeface="Calibri"/>
              </a:rPr>
              <a:t>mientras </a:t>
            </a:r>
            <a:r>
              <a:rPr dirty="0" sz="1100" spc="60">
                <a:latin typeface="Calibri"/>
                <a:cs typeface="Calibri"/>
              </a:rPr>
              <a:t>que  </a:t>
            </a:r>
            <a:r>
              <a:rPr dirty="0" sz="1100" spc="70">
                <a:latin typeface="Calibri"/>
                <a:cs typeface="Calibri"/>
              </a:rPr>
              <a:t>acumulados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95">
                <a:latin typeface="Calibri"/>
                <a:cs typeface="Calibri"/>
              </a:rPr>
              <a:t>300 </a:t>
            </a:r>
            <a:r>
              <a:rPr dirty="0" sz="1100" spc="125">
                <a:latin typeface="Calibri"/>
                <a:cs typeface="Calibri"/>
              </a:rPr>
              <a:t>mm </a:t>
            </a:r>
            <a:r>
              <a:rPr dirty="0" sz="1100" spc="105">
                <a:latin typeface="Calibri"/>
                <a:cs typeface="Calibri"/>
              </a:rPr>
              <a:t>o </a:t>
            </a:r>
            <a:r>
              <a:rPr dirty="0" sz="1100" spc="80">
                <a:latin typeface="Calibri"/>
                <a:cs typeface="Calibri"/>
              </a:rPr>
              <a:t>menos </a:t>
            </a:r>
            <a:r>
              <a:rPr dirty="0" sz="1100" spc="50">
                <a:latin typeface="Calibri"/>
                <a:cs typeface="Calibri"/>
              </a:rPr>
              <a:t>se esperan </a:t>
            </a:r>
            <a:r>
              <a:rPr dirty="0" sz="1100" spc="35">
                <a:latin typeface="Calibri"/>
                <a:cs typeface="Calibri"/>
              </a:rPr>
              <a:t>al </a:t>
            </a:r>
            <a:r>
              <a:rPr dirty="0" sz="1100" spc="45">
                <a:latin typeface="Calibri"/>
                <a:cs typeface="Calibri"/>
              </a:rPr>
              <a:t>sur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cordillera </a:t>
            </a:r>
            <a:r>
              <a:rPr dirty="0" sz="1100" spc="65">
                <a:latin typeface="Calibri"/>
                <a:cs typeface="Calibri"/>
              </a:rPr>
              <a:t>volcánica </a:t>
            </a:r>
            <a:r>
              <a:rPr dirty="0" sz="1100" spc="60">
                <a:latin typeface="Calibri"/>
                <a:cs typeface="Calibri"/>
              </a:rPr>
              <a:t>desde </a:t>
            </a:r>
            <a:r>
              <a:rPr dirty="0" sz="1100" spc="70">
                <a:latin typeface="Calibri"/>
                <a:cs typeface="Calibri"/>
              </a:rPr>
              <a:t>La </a:t>
            </a:r>
            <a:r>
              <a:rPr dirty="0" sz="1100" spc="75">
                <a:latin typeface="Calibri"/>
                <a:cs typeface="Calibri"/>
              </a:rPr>
              <a:t>Paz  </a:t>
            </a:r>
            <a:r>
              <a:rPr dirty="0" sz="1100" spc="40">
                <a:latin typeface="Calibri"/>
                <a:cs typeface="Calibri"/>
              </a:rPr>
              <a:t>hasta </a:t>
            </a:r>
            <a:r>
              <a:rPr dirty="0" sz="1100" spc="75">
                <a:latin typeface="Calibri"/>
                <a:cs typeface="Calibri"/>
              </a:rPr>
              <a:t>La </a:t>
            </a:r>
            <a:r>
              <a:rPr dirty="0" sz="1100" spc="55">
                <a:latin typeface="Calibri"/>
                <a:cs typeface="Calibri"/>
              </a:rPr>
              <a:t>Unión, </a:t>
            </a:r>
            <a:r>
              <a:rPr dirty="0" sz="1100" spc="35">
                <a:latin typeface="Calibri"/>
                <a:cs typeface="Calibri"/>
              </a:rPr>
              <a:t>así </a:t>
            </a:r>
            <a:r>
              <a:rPr dirty="0" sz="1100" spc="114">
                <a:latin typeface="Calibri"/>
                <a:cs typeface="Calibri"/>
              </a:rPr>
              <a:t>como </a:t>
            </a:r>
            <a:r>
              <a:rPr dirty="0" sz="1100" spc="50">
                <a:latin typeface="Calibri"/>
                <a:cs typeface="Calibri"/>
              </a:rPr>
              <a:t>también </a:t>
            </a:r>
            <a:r>
              <a:rPr dirty="0" sz="1100" spc="60">
                <a:latin typeface="Calibri"/>
                <a:cs typeface="Calibri"/>
              </a:rPr>
              <a:t>en </a:t>
            </a:r>
            <a:r>
              <a:rPr dirty="0" sz="1100" spc="55">
                <a:latin typeface="Calibri"/>
                <a:cs typeface="Calibri"/>
              </a:rPr>
              <a:t>los </a:t>
            </a:r>
            <a:r>
              <a:rPr dirty="0" sz="1100" spc="50">
                <a:latin typeface="Calibri"/>
                <a:cs typeface="Calibri"/>
              </a:rPr>
              <a:t>alrededores del </a:t>
            </a:r>
            <a:r>
              <a:rPr dirty="0" sz="1100" spc="70">
                <a:latin typeface="Calibri"/>
                <a:cs typeface="Calibri"/>
              </a:rPr>
              <a:t>lago </a:t>
            </a:r>
            <a:r>
              <a:rPr dirty="0" sz="1100" spc="50">
                <a:latin typeface="Calibri"/>
                <a:cs typeface="Calibri"/>
              </a:rPr>
              <a:t>de </a:t>
            </a:r>
            <a:r>
              <a:rPr dirty="0" sz="1100" spc="40">
                <a:latin typeface="Calibri"/>
                <a:cs typeface="Calibri"/>
              </a:rPr>
              <a:t>Güija. </a:t>
            </a:r>
            <a:r>
              <a:rPr dirty="0" sz="1100" spc="85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el resto </a:t>
            </a:r>
            <a:r>
              <a:rPr dirty="0" sz="1100" spc="65">
                <a:latin typeface="Calibri"/>
                <a:cs typeface="Calibri"/>
              </a:rPr>
              <a:t>de  </a:t>
            </a:r>
            <a:r>
              <a:rPr dirty="0" sz="1100" spc="25">
                <a:latin typeface="Calibri"/>
                <a:cs typeface="Calibri"/>
              </a:rPr>
              <a:t>territorio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70">
                <a:latin typeface="Calibri"/>
                <a:cs typeface="Calibri"/>
              </a:rPr>
              <a:t>acumulados </a:t>
            </a:r>
            <a:r>
              <a:rPr dirty="0" sz="1100" spc="50">
                <a:latin typeface="Calibri"/>
                <a:cs typeface="Calibri"/>
              </a:rPr>
              <a:t>rondarán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100">
                <a:latin typeface="Calibri"/>
                <a:cs typeface="Calibri"/>
              </a:rPr>
              <a:t>300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85">
                <a:latin typeface="Calibri"/>
                <a:cs typeface="Calibri"/>
              </a:rPr>
              <a:t>450 </a:t>
            </a:r>
            <a:r>
              <a:rPr dirty="0" sz="1100" spc="125">
                <a:latin typeface="Calibri"/>
                <a:cs typeface="Calibri"/>
              </a:rPr>
              <a:t>mm</a:t>
            </a:r>
            <a:r>
              <a:rPr dirty="0" sz="1100" spc="-114">
                <a:latin typeface="Calibri"/>
                <a:cs typeface="Calibri"/>
              </a:rPr>
              <a:t> </a:t>
            </a:r>
            <a:r>
              <a:rPr dirty="0" sz="1100" spc="40">
                <a:latin typeface="Calibri"/>
                <a:cs typeface="Calibri"/>
              </a:rPr>
              <a:t>(Figura </a:t>
            </a:r>
            <a:r>
              <a:rPr dirty="0" sz="1100" spc="10">
                <a:latin typeface="Calibri"/>
                <a:cs typeface="Calibri"/>
              </a:rPr>
              <a:t>18).</a:t>
            </a:r>
            <a:endParaRPr sz="1100">
              <a:latin typeface="Calibri"/>
              <a:cs typeface="Calibri"/>
            </a:endParaRPr>
          </a:p>
          <a:p>
            <a:pPr algn="just" marL="12700" marR="5080">
              <a:lnSpc>
                <a:spcPct val="115199"/>
              </a:lnSpc>
              <a:spcBef>
                <a:spcPts val="810"/>
              </a:spcBef>
            </a:pPr>
            <a:r>
              <a:rPr dirty="0" sz="1100" spc="70">
                <a:latin typeface="Calibri"/>
                <a:cs typeface="Calibri"/>
              </a:rPr>
              <a:t>Las </a:t>
            </a:r>
            <a:r>
              <a:rPr dirty="0" sz="1100" spc="55">
                <a:latin typeface="Calibri"/>
                <a:cs typeface="Calibri"/>
              </a:rPr>
              <a:t>anomalías </a:t>
            </a:r>
            <a:r>
              <a:rPr dirty="0" sz="1100" spc="65">
                <a:latin typeface="Calibri"/>
                <a:cs typeface="Calibri"/>
              </a:rPr>
              <a:t>de acuerdo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70">
                <a:latin typeface="Calibri"/>
                <a:cs typeface="Calibri"/>
              </a:rPr>
              <a:t>acumulados </a:t>
            </a:r>
            <a:r>
              <a:rPr dirty="0" sz="1100" spc="55">
                <a:latin typeface="Calibri"/>
                <a:cs typeface="Calibri"/>
              </a:rPr>
              <a:t>esperados </a:t>
            </a:r>
            <a:r>
              <a:rPr dirty="0" sz="1100" spc="50">
                <a:latin typeface="Calibri"/>
                <a:cs typeface="Calibri"/>
              </a:rPr>
              <a:t>descritos muestran </a:t>
            </a:r>
            <a:r>
              <a:rPr dirty="0" sz="1100" spc="60">
                <a:latin typeface="Calibri"/>
                <a:cs typeface="Calibri"/>
              </a:rPr>
              <a:t>predominio </a:t>
            </a:r>
            <a:r>
              <a:rPr dirty="0" sz="1100" spc="65">
                <a:latin typeface="Calibri"/>
                <a:cs typeface="Calibri"/>
              </a:rPr>
              <a:t>de  </a:t>
            </a:r>
            <a:r>
              <a:rPr dirty="0" sz="1100" spc="45">
                <a:latin typeface="Calibri"/>
                <a:cs typeface="Calibri"/>
              </a:rPr>
              <a:t>valores positivos </a:t>
            </a:r>
            <a:r>
              <a:rPr dirty="0" sz="1100" spc="60">
                <a:latin typeface="Calibri"/>
                <a:cs typeface="Calibri"/>
              </a:rPr>
              <a:t>que </a:t>
            </a:r>
            <a:r>
              <a:rPr dirty="0" sz="1100" spc="50">
                <a:latin typeface="Calibri"/>
                <a:cs typeface="Calibri"/>
              </a:rPr>
              <a:t>van </a:t>
            </a:r>
            <a:r>
              <a:rPr dirty="0" sz="1100" spc="60">
                <a:latin typeface="Calibri"/>
                <a:cs typeface="Calibri"/>
              </a:rPr>
              <a:t>desde </a:t>
            </a:r>
            <a:r>
              <a:rPr dirty="0" sz="1100" spc="105">
                <a:latin typeface="Calibri"/>
                <a:cs typeface="Calibri"/>
              </a:rPr>
              <a:t>+10mm </a:t>
            </a:r>
            <a:r>
              <a:rPr dirty="0" sz="1100" spc="40">
                <a:latin typeface="Calibri"/>
                <a:cs typeface="Calibri"/>
              </a:rPr>
              <a:t>hasta </a:t>
            </a:r>
            <a:r>
              <a:rPr dirty="0" sz="1100" spc="105">
                <a:latin typeface="Calibri"/>
                <a:cs typeface="Calibri"/>
              </a:rPr>
              <a:t>+200mm. </a:t>
            </a:r>
            <a:r>
              <a:rPr dirty="0" sz="1100" spc="50">
                <a:latin typeface="Calibri"/>
                <a:cs typeface="Calibri"/>
              </a:rPr>
              <a:t>Alrededores </a:t>
            </a:r>
            <a:r>
              <a:rPr dirty="0" sz="1100" spc="45">
                <a:latin typeface="Calibri"/>
                <a:cs typeface="Calibri"/>
              </a:rPr>
              <a:t>del </a:t>
            </a:r>
            <a:r>
              <a:rPr dirty="0" sz="1100" spc="75">
                <a:latin typeface="Calibri"/>
                <a:cs typeface="Calibri"/>
              </a:rPr>
              <a:t>complejo  </a:t>
            </a:r>
            <a:r>
              <a:rPr dirty="0" sz="1100" spc="70">
                <a:latin typeface="Calibri"/>
                <a:cs typeface="Calibri"/>
              </a:rPr>
              <a:t>volcánico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cordillera </a:t>
            </a:r>
            <a:r>
              <a:rPr dirty="0" sz="1100" spc="65">
                <a:latin typeface="Calibri"/>
                <a:cs typeface="Calibri"/>
              </a:rPr>
              <a:t>Apaneca-Ilamatepec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45">
                <a:latin typeface="Calibri"/>
                <a:cs typeface="Calibri"/>
              </a:rPr>
              <a:t>alrededores </a:t>
            </a:r>
            <a:r>
              <a:rPr dirty="0" sz="1100" spc="50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El </a:t>
            </a:r>
            <a:r>
              <a:rPr dirty="0" sz="1100" spc="35">
                <a:latin typeface="Calibri"/>
                <a:cs typeface="Calibri"/>
              </a:rPr>
              <a:t>Trifinio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40">
                <a:latin typeface="Calibri"/>
                <a:cs typeface="Calibri"/>
              </a:rPr>
              <a:t>tienen  </a:t>
            </a:r>
            <a:r>
              <a:rPr dirty="0" sz="1100" spc="55">
                <a:latin typeface="Calibri"/>
                <a:cs typeface="Calibri"/>
              </a:rPr>
              <a:t>anomalías </a:t>
            </a:r>
            <a:r>
              <a:rPr dirty="0" sz="1100" spc="45">
                <a:latin typeface="Calibri"/>
                <a:cs typeface="Calibri"/>
              </a:rPr>
              <a:t>negativas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65">
                <a:latin typeface="Calibri"/>
                <a:cs typeface="Calibri"/>
              </a:rPr>
              <a:t>rango </a:t>
            </a:r>
            <a:r>
              <a:rPr dirty="0" sz="1100" spc="50">
                <a:latin typeface="Calibri"/>
                <a:cs typeface="Calibri"/>
              </a:rPr>
              <a:t>de </a:t>
            </a:r>
            <a:r>
              <a:rPr dirty="0" sz="1100" spc="90">
                <a:latin typeface="Calibri"/>
                <a:cs typeface="Calibri"/>
              </a:rPr>
              <a:t>-10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105">
                <a:latin typeface="Calibri"/>
                <a:cs typeface="Calibri"/>
              </a:rPr>
              <a:t>-25 </a:t>
            </a:r>
            <a:r>
              <a:rPr dirty="0" sz="1100" spc="120">
                <a:latin typeface="Calibri"/>
                <a:cs typeface="Calibri"/>
              </a:rPr>
              <a:t>mm</a:t>
            </a:r>
            <a:r>
              <a:rPr dirty="0" sz="1100" spc="-95">
                <a:latin typeface="Calibri"/>
                <a:cs typeface="Calibri"/>
              </a:rPr>
              <a:t> </a:t>
            </a:r>
            <a:r>
              <a:rPr dirty="0" sz="1100" spc="40">
                <a:latin typeface="Calibri"/>
                <a:cs typeface="Calibri"/>
              </a:rPr>
              <a:t>(Figura </a:t>
            </a:r>
            <a:r>
              <a:rPr dirty="0" sz="1100">
                <a:latin typeface="Calibri"/>
                <a:cs typeface="Calibri"/>
              </a:rPr>
              <a:t>19)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59612" y="8465552"/>
            <a:ext cx="5081270" cy="177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Tahoma"/>
                <a:cs typeface="Tahoma"/>
              </a:rPr>
              <a:t>Figura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75">
                <a:latin typeface="Tahoma"/>
                <a:cs typeface="Tahoma"/>
              </a:rPr>
              <a:t>17.</a:t>
            </a:r>
            <a:r>
              <a:rPr dirty="0" sz="1000" spc="-70">
                <a:latin typeface="Tahoma"/>
                <a:cs typeface="Tahoma"/>
              </a:rPr>
              <a:t> </a:t>
            </a:r>
            <a:r>
              <a:rPr dirty="0" sz="1000" spc="5">
                <a:latin typeface="Tahoma"/>
                <a:cs typeface="Tahoma"/>
              </a:rPr>
              <a:t>Perspectiva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20">
                <a:latin typeface="Tahoma"/>
                <a:cs typeface="Tahoma"/>
              </a:rPr>
              <a:t>de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15">
                <a:latin typeface="Tahoma"/>
                <a:cs typeface="Tahoma"/>
              </a:rPr>
              <a:t>escenarios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20">
                <a:latin typeface="Tahoma"/>
                <a:cs typeface="Tahoma"/>
              </a:rPr>
              <a:t>de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lluvia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para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10">
                <a:latin typeface="Tahoma"/>
                <a:cs typeface="Tahoma"/>
              </a:rPr>
              <a:t>junio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10">
                <a:latin typeface="Tahoma"/>
                <a:cs typeface="Tahoma"/>
              </a:rPr>
              <a:t>2024.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Fuente: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30">
                <a:latin typeface="Tahoma"/>
                <a:cs typeface="Tahoma"/>
              </a:rPr>
              <a:t>MARN-DOA-GMT.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54024" y="8470392"/>
            <a:ext cx="5866130" cy="0"/>
          </a:xfrm>
          <a:custGeom>
            <a:avLst/>
            <a:gdLst/>
            <a:ahLst/>
            <a:cxnLst/>
            <a:rect l="l" t="t" r="r" b="b"/>
            <a:pathLst>
              <a:path w="5866130" h="0">
                <a:moveTo>
                  <a:pt x="0" y="0"/>
                </a:moveTo>
                <a:lnTo>
                  <a:pt x="5865876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594104" y="4931663"/>
            <a:ext cx="4608575" cy="3438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1015" y="9061412"/>
            <a:ext cx="15240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29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56311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59612" y="4635739"/>
            <a:ext cx="5184775" cy="177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Tahoma"/>
                <a:cs typeface="Tahoma"/>
              </a:rPr>
              <a:t>Figura </a:t>
            </a:r>
            <a:r>
              <a:rPr dirty="0" sz="1000" spc="-35">
                <a:latin typeface="Tahoma"/>
                <a:cs typeface="Tahoma"/>
              </a:rPr>
              <a:t>18. </a:t>
            </a:r>
            <a:r>
              <a:rPr dirty="0" sz="1000" spc="5">
                <a:latin typeface="Tahoma"/>
                <a:cs typeface="Tahoma"/>
              </a:rPr>
              <a:t>Perspectiva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25">
                <a:latin typeface="Tahoma"/>
                <a:cs typeface="Tahoma"/>
              </a:rPr>
              <a:t>acumulados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-10">
                <a:latin typeface="Tahoma"/>
                <a:cs typeface="Tahoma"/>
              </a:rPr>
              <a:t>lluvia para </a:t>
            </a:r>
            <a:r>
              <a:rPr dirty="0" sz="1000" spc="10">
                <a:latin typeface="Tahoma"/>
                <a:cs typeface="Tahoma"/>
              </a:rPr>
              <a:t>junio 2024. </a:t>
            </a:r>
            <a:r>
              <a:rPr dirty="0" sz="1000">
                <a:latin typeface="Tahoma"/>
                <a:cs typeface="Tahoma"/>
              </a:rPr>
              <a:t>Fuente:</a:t>
            </a:r>
            <a:r>
              <a:rPr dirty="0" sz="1000" spc="-200">
                <a:latin typeface="Tahoma"/>
                <a:cs typeface="Tahoma"/>
              </a:rPr>
              <a:t> </a:t>
            </a:r>
            <a:r>
              <a:rPr dirty="0" sz="1000" spc="30">
                <a:latin typeface="Tahoma"/>
                <a:cs typeface="Tahoma"/>
              </a:rPr>
              <a:t>MARN-DOA-GMT.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54024" y="4640579"/>
            <a:ext cx="5866130" cy="0"/>
          </a:xfrm>
          <a:custGeom>
            <a:avLst/>
            <a:gdLst/>
            <a:ahLst/>
            <a:cxnLst/>
            <a:rect l="l" t="t" r="r" b="b"/>
            <a:pathLst>
              <a:path w="5866130" h="0">
                <a:moveTo>
                  <a:pt x="0" y="0"/>
                </a:moveTo>
                <a:lnTo>
                  <a:pt x="5865876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959612" y="8563088"/>
            <a:ext cx="5671185" cy="177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Tahoma"/>
                <a:cs typeface="Tahoma"/>
              </a:rPr>
              <a:t>Figura </a:t>
            </a:r>
            <a:r>
              <a:rPr dirty="0" sz="1000" spc="-45">
                <a:latin typeface="Tahoma"/>
                <a:cs typeface="Tahoma"/>
              </a:rPr>
              <a:t>19. </a:t>
            </a:r>
            <a:r>
              <a:rPr dirty="0" sz="1000" spc="5">
                <a:latin typeface="Tahoma"/>
                <a:cs typeface="Tahoma"/>
              </a:rPr>
              <a:t>Perspectiva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15">
                <a:latin typeface="Tahoma"/>
                <a:cs typeface="Tahoma"/>
              </a:rPr>
              <a:t>anomalía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-10">
                <a:latin typeface="Tahoma"/>
                <a:cs typeface="Tahoma"/>
              </a:rPr>
              <a:t>lluvia </a:t>
            </a:r>
            <a:r>
              <a:rPr dirty="0" sz="1000" spc="20">
                <a:latin typeface="Tahoma"/>
                <a:cs typeface="Tahoma"/>
              </a:rPr>
              <a:t>acumulada </a:t>
            </a:r>
            <a:r>
              <a:rPr dirty="0" sz="1000" spc="-10">
                <a:latin typeface="Tahoma"/>
                <a:cs typeface="Tahoma"/>
              </a:rPr>
              <a:t>para </a:t>
            </a:r>
            <a:r>
              <a:rPr dirty="0" sz="1000" spc="5">
                <a:latin typeface="Tahoma"/>
                <a:cs typeface="Tahoma"/>
              </a:rPr>
              <a:t>junio </a:t>
            </a:r>
            <a:r>
              <a:rPr dirty="0" sz="1000" spc="10">
                <a:latin typeface="Tahoma"/>
                <a:cs typeface="Tahoma"/>
              </a:rPr>
              <a:t>2024. </a:t>
            </a:r>
            <a:r>
              <a:rPr dirty="0" sz="1000">
                <a:latin typeface="Tahoma"/>
                <a:cs typeface="Tahoma"/>
              </a:rPr>
              <a:t>Fuente:</a:t>
            </a:r>
            <a:r>
              <a:rPr dirty="0" sz="1000" spc="-185">
                <a:latin typeface="Tahoma"/>
                <a:cs typeface="Tahoma"/>
              </a:rPr>
              <a:t> </a:t>
            </a:r>
            <a:r>
              <a:rPr dirty="0" sz="1000" spc="30">
                <a:latin typeface="Tahoma"/>
                <a:cs typeface="Tahoma"/>
              </a:rPr>
              <a:t>MARN-DOA-GMT.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54024" y="8567928"/>
            <a:ext cx="5866130" cy="0"/>
          </a:xfrm>
          <a:custGeom>
            <a:avLst/>
            <a:gdLst/>
            <a:ahLst/>
            <a:cxnLst/>
            <a:rect l="l" t="t" r="r" b="b"/>
            <a:pathLst>
              <a:path w="5866130" h="0">
                <a:moveTo>
                  <a:pt x="0" y="0"/>
                </a:moveTo>
                <a:lnTo>
                  <a:pt x="5865876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594104" y="1051560"/>
            <a:ext cx="4608575" cy="3486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613363" y="5001221"/>
            <a:ext cx="4588761" cy="34584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41496" y="9061412"/>
            <a:ext cx="8890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3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64515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67816" y="1331900"/>
            <a:ext cx="1165225" cy="2997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800" spc="75" i="1">
                <a:latin typeface="Trebuchet MS"/>
                <a:cs typeface="Trebuchet MS"/>
              </a:rPr>
              <a:t>Contenido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24632" y="9521638"/>
            <a:ext cx="1754505" cy="177165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25">
                <a:solidFill>
                  <a:srgbClr val="262626"/>
                </a:solidFill>
                <a:latin typeface="Calibri"/>
                <a:cs typeface="Calibri"/>
              </a:rPr>
              <a:t>Ministerio </a:t>
            </a:r>
            <a:r>
              <a:rPr dirty="0" sz="1000" spc="55">
                <a:solidFill>
                  <a:srgbClr val="262626"/>
                </a:solidFill>
                <a:latin typeface="Calibri"/>
                <a:cs typeface="Calibri"/>
              </a:rPr>
              <a:t>de </a:t>
            </a:r>
            <a:r>
              <a:rPr dirty="0" sz="1000" spc="40">
                <a:solidFill>
                  <a:srgbClr val="262626"/>
                </a:solidFill>
                <a:latin typeface="Calibri"/>
                <a:cs typeface="Calibri"/>
              </a:rPr>
              <a:t>Medio</a:t>
            </a:r>
            <a:r>
              <a:rPr dirty="0" sz="1000" spc="1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dirty="0" sz="1000" spc="45">
                <a:solidFill>
                  <a:srgbClr val="262626"/>
                </a:solidFill>
                <a:latin typeface="Calibri"/>
                <a:cs typeface="Calibri"/>
              </a:rPr>
              <a:t>Ambiente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12240" y="2072397"/>
            <a:ext cx="3988435" cy="59709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8580">
              <a:lnSpc>
                <a:spcPct val="100000"/>
              </a:lnSpc>
              <a:spcBef>
                <a:spcPts val="100"/>
              </a:spcBef>
            </a:pPr>
            <a:r>
              <a:rPr dirty="0" sz="1100" spc="55">
                <a:latin typeface="Calibri"/>
                <a:cs typeface="Calibri"/>
              </a:rPr>
              <a:t>Listado </a:t>
            </a:r>
            <a:r>
              <a:rPr dirty="0" sz="1100" spc="65">
                <a:latin typeface="Calibri"/>
                <a:cs typeface="Calibri"/>
              </a:rPr>
              <a:t>de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50">
                <a:latin typeface="Calibri"/>
                <a:cs typeface="Calibri"/>
              </a:rPr>
              <a:t>Tablas</a:t>
            </a:r>
            <a:endParaRPr sz="1100">
              <a:latin typeface="Calibri"/>
              <a:cs typeface="Calibri"/>
            </a:endParaRPr>
          </a:p>
          <a:p>
            <a:pPr marL="68580">
              <a:lnSpc>
                <a:spcPct val="100000"/>
              </a:lnSpc>
              <a:spcBef>
                <a:spcPts val="950"/>
              </a:spcBef>
            </a:pPr>
            <a:r>
              <a:rPr dirty="0" sz="1100" spc="55">
                <a:latin typeface="Calibri"/>
                <a:cs typeface="Calibri"/>
              </a:rPr>
              <a:t>Listado </a:t>
            </a:r>
            <a:r>
              <a:rPr dirty="0" sz="1100" spc="65">
                <a:latin typeface="Calibri"/>
                <a:cs typeface="Calibri"/>
              </a:rPr>
              <a:t>de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45">
                <a:latin typeface="Calibri"/>
                <a:cs typeface="Calibri"/>
              </a:rPr>
              <a:t>Figuras</a:t>
            </a:r>
            <a:endParaRPr sz="1100">
              <a:latin typeface="Calibri"/>
              <a:cs typeface="Calibri"/>
            </a:endParaRPr>
          </a:p>
          <a:p>
            <a:pPr marL="68580" marR="2602865">
              <a:lnSpc>
                <a:spcPct val="172400"/>
              </a:lnSpc>
              <a:spcBef>
                <a:spcPts val="5"/>
              </a:spcBef>
            </a:pPr>
            <a:r>
              <a:rPr dirty="0" sz="1100" spc="55">
                <a:latin typeface="Calibri"/>
                <a:cs typeface="Calibri"/>
              </a:rPr>
              <a:t>Siglas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70">
                <a:latin typeface="Calibri"/>
                <a:cs typeface="Calibri"/>
              </a:rPr>
              <a:t>acrónimos  </a:t>
            </a:r>
            <a:r>
              <a:rPr dirty="0" sz="1100" spc="65">
                <a:latin typeface="Calibri"/>
                <a:cs typeface="Calibri"/>
              </a:rPr>
              <a:t>Introducción  </a:t>
            </a:r>
            <a:r>
              <a:rPr dirty="0" sz="1100" spc="55">
                <a:latin typeface="Calibri"/>
                <a:cs typeface="Calibri"/>
              </a:rPr>
              <a:t>Antecedentes  Forzantes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60">
                <a:latin typeface="Calibri"/>
                <a:cs typeface="Calibri"/>
              </a:rPr>
              <a:t>climáticos</a:t>
            </a:r>
            <a:endParaRPr sz="1100">
              <a:latin typeface="Calibri"/>
              <a:cs typeface="Calibri"/>
            </a:endParaRPr>
          </a:p>
          <a:p>
            <a:pPr marL="68580" marR="1243330" indent="316865">
              <a:lnSpc>
                <a:spcPts val="2280"/>
              </a:lnSpc>
              <a:spcBef>
                <a:spcPts val="220"/>
              </a:spcBef>
            </a:pPr>
            <a:r>
              <a:rPr dirty="0" sz="1100" spc="70">
                <a:latin typeface="Calibri"/>
                <a:cs typeface="Calibri"/>
              </a:rPr>
              <a:t>Temporada </a:t>
            </a:r>
            <a:r>
              <a:rPr dirty="0" sz="1100" spc="60">
                <a:latin typeface="Calibri"/>
                <a:cs typeface="Calibri"/>
              </a:rPr>
              <a:t>de huracanes </a:t>
            </a:r>
            <a:r>
              <a:rPr dirty="0" sz="1100" spc="85">
                <a:latin typeface="Calibri"/>
                <a:cs typeface="Calibri"/>
              </a:rPr>
              <a:t>2024  </a:t>
            </a:r>
            <a:r>
              <a:rPr dirty="0" sz="1100" spc="50">
                <a:latin typeface="Calibri"/>
                <a:cs typeface="Calibri"/>
              </a:rPr>
              <a:t>Perspectivas </a:t>
            </a:r>
            <a:r>
              <a:rPr dirty="0" sz="1100" spc="55">
                <a:latin typeface="Calibri"/>
                <a:cs typeface="Calibri"/>
              </a:rPr>
              <a:t>periodo </a:t>
            </a:r>
            <a:r>
              <a:rPr dirty="0" sz="1100" spc="80">
                <a:latin typeface="Calibri"/>
                <a:cs typeface="Calibri"/>
              </a:rPr>
              <a:t>mayo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70">
                <a:latin typeface="Calibri"/>
                <a:cs typeface="Calibri"/>
              </a:rPr>
              <a:t>agosto</a:t>
            </a:r>
            <a:r>
              <a:rPr dirty="0" sz="1100" spc="-65">
                <a:latin typeface="Calibri"/>
                <a:cs typeface="Calibri"/>
              </a:rPr>
              <a:t> </a:t>
            </a:r>
            <a:r>
              <a:rPr dirty="0" sz="1100" spc="90">
                <a:latin typeface="Calibri"/>
                <a:cs typeface="Calibri"/>
              </a:rPr>
              <a:t>2024</a:t>
            </a:r>
            <a:endParaRPr sz="1100">
              <a:latin typeface="Calibri"/>
              <a:cs typeface="Calibri"/>
            </a:endParaRPr>
          </a:p>
          <a:p>
            <a:pPr marL="388620">
              <a:lnSpc>
                <a:spcPct val="100000"/>
              </a:lnSpc>
              <a:spcBef>
                <a:spcPts val="715"/>
              </a:spcBef>
            </a:pPr>
            <a:r>
              <a:rPr dirty="0" sz="1100" spc="65">
                <a:latin typeface="Calibri"/>
                <a:cs typeface="Calibri"/>
              </a:rPr>
              <a:t>Pronóstico </a:t>
            </a:r>
            <a:r>
              <a:rPr dirty="0" sz="1100" spc="60">
                <a:latin typeface="Calibri"/>
                <a:cs typeface="Calibri"/>
              </a:rPr>
              <a:t>de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40">
                <a:latin typeface="Calibri"/>
                <a:cs typeface="Calibri"/>
              </a:rPr>
              <a:t>temperaturas</a:t>
            </a:r>
            <a:endParaRPr sz="1100">
              <a:latin typeface="Calibri"/>
              <a:cs typeface="Calibri"/>
            </a:endParaRPr>
          </a:p>
          <a:p>
            <a:pPr algn="just" marL="388620">
              <a:lnSpc>
                <a:spcPct val="100000"/>
              </a:lnSpc>
              <a:spcBef>
                <a:spcPts val="960"/>
              </a:spcBef>
            </a:pPr>
            <a:r>
              <a:rPr dirty="0" sz="1100" spc="65">
                <a:latin typeface="Calibri"/>
                <a:cs typeface="Calibri"/>
              </a:rPr>
              <a:t>Pronóstico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50">
                <a:latin typeface="Calibri"/>
                <a:cs typeface="Calibri"/>
              </a:rPr>
              <a:t>ola </a:t>
            </a:r>
            <a:r>
              <a:rPr dirty="0" sz="1100" spc="60">
                <a:latin typeface="Calibri"/>
                <a:cs typeface="Calibri"/>
              </a:rPr>
              <a:t>de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60">
                <a:latin typeface="Calibri"/>
                <a:cs typeface="Calibri"/>
              </a:rPr>
              <a:t>calor</a:t>
            </a:r>
            <a:endParaRPr sz="1100">
              <a:latin typeface="Calibri"/>
              <a:cs typeface="Calibri"/>
            </a:endParaRPr>
          </a:p>
          <a:p>
            <a:pPr algn="just" marL="387985" marR="572770" indent="635">
              <a:lnSpc>
                <a:spcPts val="2280"/>
              </a:lnSpc>
              <a:spcBef>
                <a:spcPts val="225"/>
              </a:spcBef>
            </a:pPr>
            <a:r>
              <a:rPr dirty="0" sz="1100" spc="65">
                <a:latin typeface="Calibri"/>
                <a:cs typeface="Calibri"/>
              </a:rPr>
              <a:t>Pronóstico </a:t>
            </a:r>
            <a:r>
              <a:rPr dirty="0" sz="1100" spc="45">
                <a:latin typeface="Calibri"/>
                <a:cs typeface="Calibri"/>
              </a:rPr>
              <a:t>del </a:t>
            </a:r>
            <a:r>
              <a:rPr dirty="0" sz="1100" spc="55">
                <a:latin typeface="Calibri"/>
                <a:cs typeface="Calibri"/>
              </a:rPr>
              <a:t>Inicio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85">
                <a:latin typeface="Calibri"/>
                <a:cs typeface="Calibri"/>
              </a:rPr>
              <a:t>Época </a:t>
            </a:r>
            <a:r>
              <a:rPr dirty="0" sz="1100" spc="55">
                <a:latin typeface="Calibri"/>
                <a:cs typeface="Calibri"/>
              </a:rPr>
              <a:t>Lluviosa</a:t>
            </a:r>
            <a:r>
              <a:rPr dirty="0" sz="1100" spc="-50">
                <a:latin typeface="Calibri"/>
                <a:cs typeface="Calibri"/>
              </a:rPr>
              <a:t> </a:t>
            </a:r>
            <a:r>
              <a:rPr dirty="0" sz="1100" spc="45">
                <a:latin typeface="Calibri"/>
                <a:cs typeface="Calibri"/>
              </a:rPr>
              <a:t>(IELL)  </a:t>
            </a:r>
            <a:r>
              <a:rPr dirty="0" sz="1100" spc="65">
                <a:latin typeface="Calibri"/>
                <a:cs typeface="Calibri"/>
              </a:rPr>
              <a:t>Pronóstico de canícula </a:t>
            </a:r>
            <a:r>
              <a:rPr dirty="0" sz="1100" spc="50">
                <a:latin typeface="Calibri"/>
                <a:cs typeface="Calibri"/>
              </a:rPr>
              <a:t>y Sequía </a:t>
            </a:r>
            <a:r>
              <a:rPr dirty="0" sz="1100" spc="65">
                <a:latin typeface="Calibri"/>
                <a:cs typeface="Calibri"/>
              </a:rPr>
              <a:t>meteorológica  Pronóstico de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50">
                <a:latin typeface="Calibri"/>
                <a:cs typeface="Calibri"/>
              </a:rPr>
              <a:t>temporales</a:t>
            </a:r>
            <a:endParaRPr sz="1100">
              <a:latin typeface="Calibri"/>
              <a:cs typeface="Calibri"/>
            </a:endParaRPr>
          </a:p>
          <a:p>
            <a:pPr algn="just" marL="385445">
              <a:lnSpc>
                <a:spcPct val="100000"/>
              </a:lnSpc>
              <a:spcBef>
                <a:spcPts val="710"/>
              </a:spcBef>
            </a:pPr>
            <a:r>
              <a:rPr dirty="0" sz="1100" spc="65">
                <a:latin typeface="Calibri"/>
                <a:cs typeface="Calibri"/>
              </a:rPr>
              <a:t>Pronóstico </a:t>
            </a:r>
            <a:r>
              <a:rPr dirty="0" sz="1100" spc="60">
                <a:latin typeface="Calibri"/>
                <a:cs typeface="Calibri"/>
              </a:rPr>
              <a:t>de</a:t>
            </a:r>
            <a:r>
              <a:rPr dirty="0" sz="1100" spc="20">
                <a:latin typeface="Calibri"/>
                <a:cs typeface="Calibri"/>
              </a:rPr>
              <a:t> </a:t>
            </a:r>
            <a:r>
              <a:rPr dirty="0" sz="1100" spc="35">
                <a:latin typeface="Calibri"/>
                <a:cs typeface="Calibri"/>
              </a:rPr>
              <a:t>lluvias</a:t>
            </a:r>
            <a:endParaRPr sz="1100">
              <a:latin typeface="Calibri"/>
              <a:cs typeface="Calibri"/>
            </a:endParaRPr>
          </a:p>
          <a:p>
            <a:pPr algn="just" marL="746760" marR="5080">
              <a:lnSpc>
                <a:spcPct val="171800"/>
              </a:lnSpc>
              <a:spcBef>
                <a:spcPts val="10"/>
              </a:spcBef>
            </a:pPr>
            <a:r>
              <a:rPr dirty="0" sz="1100" spc="45">
                <a:latin typeface="Calibri"/>
                <a:cs typeface="Calibri"/>
              </a:rPr>
              <a:t>Trimestre </a:t>
            </a:r>
            <a:r>
              <a:rPr dirty="0" sz="1100" spc="75">
                <a:latin typeface="Calibri"/>
                <a:cs typeface="Calibri"/>
              </a:rPr>
              <a:t>mayo </a:t>
            </a:r>
            <a:r>
              <a:rPr dirty="0" sz="1100" spc="204">
                <a:latin typeface="Calibri"/>
                <a:cs typeface="Calibri"/>
              </a:rPr>
              <a:t>- </a:t>
            </a:r>
            <a:r>
              <a:rPr dirty="0" sz="1100" spc="45">
                <a:latin typeface="Calibri"/>
                <a:cs typeface="Calibri"/>
              </a:rPr>
              <a:t>junio </a:t>
            </a:r>
            <a:r>
              <a:rPr dirty="0" sz="1100" spc="204">
                <a:latin typeface="Calibri"/>
                <a:cs typeface="Calibri"/>
              </a:rPr>
              <a:t>-</a:t>
            </a:r>
            <a:r>
              <a:rPr dirty="0" sz="1100" spc="-160">
                <a:latin typeface="Calibri"/>
                <a:cs typeface="Calibri"/>
              </a:rPr>
              <a:t> </a:t>
            </a:r>
            <a:r>
              <a:rPr dirty="0" sz="1100" spc="35">
                <a:latin typeface="Calibri"/>
                <a:cs typeface="Calibri"/>
              </a:rPr>
              <a:t>julio </a:t>
            </a:r>
            <a:r>
              <a:rPr dirty="0" sz="1100" spc="90">
                <a:latin typeface="Calibri"/>
                <a:cs typeface="Calibri"/>
              </a:rPr>
              <a:t>2024 </a:t>
            </a:r>
            <a:r>
              <a:rPr dirty="0" sz="1100" spc="25">
                <a:latin typeface="Calibri"/>
                <a:cs typeface="Calibri"/>
              </a:rPr>
              <a:t>(trimestre </a:t>
            </a:r>
            <a:r>
              <a:rPr dirty="0" sz="1100" spc="105">
                <a:latin typeface="Calibri"/>
                <a:cs typeface="Calibri"/>
              </a:rPr>
              <a:t>MJJ)  </a:t>
            </a:r>
            <a:r>
              <a:rPr dirty="0" sz="1100" spc="50">
                <a:latin typeface="Calibri"/>
                <a:cs typeface="Calibri"/>
              </a:rPr>
              <a:t>Mayo</a:t>
            </a:r>
            <a:r>
              <a:rPr dirty="0" sz="1100" spc="25">
                <a:latin typeface="Calibri"/>
                <a:cs typeface="Calibri"/>
              </a:rPr>
              <a:t> </a:t>
            </a:r>
            <a:r>
              <a:rPr dirty="0" sz="1100" spc="85">
                <a:latin typeface="Calibri"/>
                <a:cs typeface="Calibri"/>
              </a:rPr>
              <a:t>2024</a:t>
            </a:r>
            <a:endParaRPr sz="1100">
              <a:latin typeface="Calibri"/>
              <a:cs typeface="Calibri"/>
            </a:endParaRPr>
          </a:p>
          <a:p>
            <a:pPr algn="just" marL="746760">
              <a:lnSpc>
                <a:spcPct val="100000"/>
              </a:lnSpc>
              <a:spcBef>
                <a:spcPts val="960"/>
              </a:spcBef>
            </a:pPr>
            <a:r>
              <a:rPr dirty="0" sz="1100" spc="90">
                <a:latin typeface="Calibri"/>
                <a:cs typeface="Calibri"/>
              </a:rPr>
              <a:t>Junio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85">
                <a:latin typeface="Calibri"/>
                <a:cs typeface="Calibri"/>
              </a:rPr>
              <a:t>2024</a:t>
            </a:r>
            <a:endParaRPr sz="1100">
              <a:latin typeface="Calibri"/>
              <a:cs typeface="Calibri"/>
            </a:endParaRPr>
          </a:p>
          <a:p>
            <a:pPr algn="just" marL="727075">
              <a:lnSpc>
                <a:spcPct val="100000"/>
              </a:lnSpc>
              <a:spcBef>
                <a:spcPts val="960"/>
              </a:spcBef>
            </a:pPr>
            <a:r>
              <a:rPr dirty="0" sz="1100" spc="80">
                <a:latin typeface="Calibri"/>
                <a:cs typeface="Calibri"/>
              </a:rPr>
              <a:t>Julio</a:t>
            </a:r>
            <a:r>
              <a:rPr dirty="0" sz="1100" spc="40">
                <a:latin typeface="Calibri"/>
                <a:cs typeface="Calibri"/>
              </a:rPr>
              <a:t> </a:t>
            </a:r>
            <a:r>
              <a:rPr dirty="0" sz="1100" spc="85">
                <a:latin typeface="Calibri"/>
                <a:cs typeface="Calibri"/>
              </a:rPr>
              <a:t>2024</a:t>
            </a:r>
            <a:endParaRPr sz="1100">
              <a:latin typeface="Calibri"/>
              <a:cs typeface="Calibri"/>
            </a:endParaRPr>
          </a:p>
          <a:p>
            <a:pPr algn="just" marL="746760">
              <a:lnSpc>
                <a:spcPct val="100000"/>
              </a:lnSpc>
              <a:spcBef>
                <a:spcPts val="950"/>
              </a:spcBef>
            </a:pPr>
            <a:r>
              <a:rPr dirty="0" sz="1100" spc="70">
                <a:latin typeface="Calibri"/>
                <a:cs typeface="Calibri"/>
              </a:rPr>
              <a:t>Agosto</a:t>
            </a:r>
            <a:r>
              <a:rPr dirty="0" sz="1100" spc="40">
                <a:latin typeface="Calibri"/>
                <a:cs typeface="Calibri"/>
              </a:rPr>
              <a:t> </a:t>
            </a:r>
            <a:r>
              <a:rPr dirty="0" sz="1100" spc="85">
                <a:latin typeface="Calibri"/>
                <a:cs typeface="Calibri"/>
              </a:rPr>
              <a:t>2024</a:t>
            </a:r>
            <a:endParaRPr sz="1100">
              <a:latin typeface="Calibri"/>
              <a:cs typeface="Calibri"/>
            </a:endParaRPr>
          </a:p>
          <a:p>
            <a:pPr marL="12700" marR="2347595">
              <a:lnSpc>
                <a:spcPct val="171800"/>
              </a:lnSpc>
              <a:spcBef>
                <a:spcPts val="10"/>
              </a:spcBef>
            </a:pPr>
            <a:r>
              <a:rPr dirty="0" sz="1100" spc="80">
                <a:latin typeface="Calibri"/>
                <a:cs typeface="Calibri"/>
              </a:rPr>
              <a:t>Conclusiones  </a:t>
            </a:r>
            <a:r>
              <a:rPr dirty="0" sz="1100" spc="55">
                <a:latin typeface="Calibri"/>
                <a:cs typeface="Calibri"/>
              </a:rPr>
              <a:t>Referencias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 spc="45">
                <a:latin typeface="Calibri"/>
                <a:cs typeface="Calibri"/>
              </a:rPr>
              <a:t>bibliográficas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84475" y="2072397"/>
            <a:ext cx="192405" cy="59709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3975">
              <a:lnSpc>
                <a:spcPct val="100000"/>
              </a:lnSpc>
              <a:spcBef>
                <a:spcPts val="100"/>
              </a:spcBef>
            </a:pPr>
            <a:r>
              <a:rPr dirty="0" sz="1100" spc="100">
                <a:latin typeface="Calibri"/>
                <a:cs typeface="Calibri"/>
              </a:rPr>
              <a:t>4</a:t>
            </a:r>
            <a:endParaRPr sz="1100">
              <a:latin typeface="Calibri"/>
              <a:cs typeface="Calibri"/>
            </a:endParaRPr>
          </a:p>
          <a:p>
            <a:pPr marL="54610">
              <a:lnSpc>
                <a:spcPct val="100000"/>
              </a:lnSpc>
              <a:spcBef>
                <a:spcPts val="950"/>
              </a:spcBef>
            </a:pPr>
            <a:r>
              <a:rPr dirty="0" sz="1100" spc="100">
                <a:latin typeface="Calibri"/>
                <a:cs typeface="Calibri"/>
              </a:rPr>
              <a:t>4</a:t>
            </a:r>
            <a:endParaRPr sz="1100">
              <a:latin typeface="Calibri"/>
              <a:cs typeface="Calibri"/>
            </a:endParaRPr>
          </a:p>
          <a:p>
            <a:pPr marL="53975">
              <a:lnSpc>
                <a:spcPct val="100000"/>
              </a:lnSpc>
              <a:spcBef>
                <a:spcPts val="960"/>
              </a:spcBef>
            </a:pPr>
            <a:r>
              <a:rPr dirty="0" sz="1100" spc="95">
                <a:latin typeface="Calibri"/>
                <a:cs typeface="Calibri"/>
              </a:rPr>
              <a:t>6</a:t>
            </a:r>
            <a:endParaRPr sz="1100">
              <a:latin typeface="Calibri"/>
              <a:cs typeface="Calibri"/>
            </a:endParaRPr>
          </a:p>
          <a:p>
            <a:pPr marL="55244">
              <a:lnSpc>
                <a:spcPct val="100000"/>
              </a:lnSpc>
              <a:spcBef>
                <a:spcPts val="944"/>
              </a:spcBef>
            </a:pPr>
            <a:r>
              <a:rPr dirty="0" sz="1100" spc="105">
                <a:latin typeface="Calibri"/>
                <a:cs typeface="Calibri"/>
              </a:rPr>
              <a:t>8</a:t>
            </a:r>
            <a:endParaRPr sz="1100">
              <a:latin typeface="Calibri"/>
              <a:cs typeface="Calibri"/>
            </a:endParaRPr>
          </a:p>
          <a:p>
            <a:pPr marL="55880">
              <a:lnSpc>
                <a:spcPct val="100000"/>
              </a:lnSpc>
              <a:spcBef>
                <a:spcPts val="960"/>
              </a:spcBef>
            </a:pPr>
            <a:r>
              <a:rPr dirty="0" sz="1100" spc="95">
                <a:latin typeface="Calibri"/>
                <a:cs typeface="Calibri"/>
              </a:rPr>
              <a:t>9</a:t>
            </a:r>
            <a:endParaRPr sz="1100">
              <a:latin typeface="Calibri"/>
              <a:cs typeface="Calibri"/>
            </a:endParaRPr>
          </a:p>
          <a:p>
            <a:pPr marL="22225">
              <a:lnSpc>
                <a:spcPct val="100000"/>
              </a:lnSpc>
              <a:spcBef>
                <a:spcPts val="960"/>
              </a:spcBef>
            </a:pPr>
            <a:r>
              <a:rPr dirty="0" sz="1100" spc="25">
                <a:latin typeface="Calibri"/>
                <a:cs typeface="Calibri"/>
              </a:rPr>
              <a:t>14</a:t>
            </a:r>
            <a:endParaRPr sz="1100">
              <a:latin typeface="Calibri"/>
              <a:cs typeface="Calibri"/>
            </a:endParaRPr>
          </a:p>
          <a:p>
            <a:pPr marL="20955">
              <a:lnSpc>
                <a:spcPct val="100000"/>
              </a:lnSpc>
              <a:spcBef>
                <a:spcPts val="950"/>
              </a:spcBef>
            </a:pPr>
            <a:r>
              <a:rPr dirty="0" sz="1100" spc="25">
                <a:latin typeface="Calibri"/>
                <a:cs typeface="Calibri"/>
              </a:rPr>
              <a:t>16</a:t>
            </a:r>
            <a:endParaRPr sz="1100">
              <a:latin typeface="Calibri"/>
              <a:cs typeface="Calibri"/>
            </a:endParaRPr>
          </a:p>
          <a:p>
            <a:pPr marL="25400">
              <a:lnSpc>
                <a:spcPct val="100000"/>
              </a:lnSpc>
              <a:spcBef>
                <a:spcPts val="960"/>
              </a:spcBef>
            </a:pPr>
            <a:r>
              <a:rPr dirty="0" sz="1100" spc="-15">
                <a:latin typeface="Calibri"/>
                <a:cs typeface="Calibri"/>
              </a:rPr>
              <a:t>17</a:t>
            </a:r>
            <a:endParaRPr sz="1100">
              <a:latin typeface="Calibri"/>
              <a:cs typeface="Calibri"/>
            </a:endParaRPr>
          </a:p>
          <a:p>
            <a:pPr marL="29209">
              <a:lnSpc>
                <a:spcPct val="100000"/>
              </a:lnSpc>
              <a:spcBef>
                <a:spcPts val="944"/>
              </a:spcBef>
            </a:pPr>
            <a:r>
              <a:rPr dirty="0" sz="1100" spc="-20">
                <a:latin typeface="Calibri"/>
                <a:cs typeface="Calibri"/>
              </a:rPr>
              <a:t>17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1100" spc="65">
                <a:latin typeface="Calibri"/>
                <a:cs typeface="Calibri"/>
              </a:rPr>
              <a:t>2</a:t>
            </a:r>
            <a:r>
              <a:rPr dirty="0" sz="1100" spc="130">
                <a:latin typeface="Calibri"/>
                <a:cs typeface="Calibri"/>
              </a:rPr>
              <a:t>0</a:t>
            </a:r>
            <a:endParaRPr sz="1100">
              <a:latin typeface="Calibri"/>
              <a:cs typeface="Calibri"/>
            </a:endParaRPr>
          </a:p>
          <a:p>
            <a:pPr marL="22225">
              <a:lnSpc>
                <a:spcPct val="100000"/>
              </a:lnSpc>
              <a:spcBef>
                <a:spcPts val="950"/>
              </a:spcBef>
            </a:pPr>
            <a:r>
              <a:rPr dirty="0" sz="1100" spc="5">
                <a:latin typeface="Calibri"/>
                <a:cs typeface="Calibri"/>
              </a:rPr>
              <a:t>21</a:t>
            </a:r>
            <a:endParaRPr sz="1100">
              <a:latin typeface="Calibri"/>
              <a:cs typeface="Calibri"/>
            </a:endParaRPr>
          </a:p>
          <a:p>
            <a:pPr marL="19685">
              <a:lnSpc>
                <a:spcPct val="100000"/>
              </a:lnSpc>
              <a:spcBef>
                <a:spcPts val="960"/>
              </a:spcBef>
            </a:pPr>
            <a:r>
              <a:rPr dirty="0" sz="1100" spc="10">
                <a:latin typeface="Calibri"/>
                <a:cs typeface="Calibri"/>
              </a:rPr>
              <a:t>21</a:t>
            </a:r>
            <a:endParaRPr sz="1100">
              <a:latin typeface="Calibri"/>
              <a:cs typeface="Calibri"/>
            </a:endParaRPr>
          </a:p>
          <a:p>
            <a:pPr marL="22225">
              <a:lnSpc>
                <a:spcPct val="100000"/>
              </a:lnSpc>
              <a:spcBef>
                <a:spcPts val="960"/>
              </a:spcBef>
            </a:pPr>
            <a:r>
              <a:rPr dirty="0" sz="1100" spc="10">
                <a:latin typeface="Calibri"/>
                <a:cs typeface="Calibri"/>
              </a:rPr>
              <a:t>21</a:t>
            </a:r>
            <a:endParaRPr sz="1100">
              <a:latin typeface="Calibri"/>
              <a:cs typeface="Calibri"/>
            </a:endParaRPr>
          </a:p>
          <a:p>
            <a:pPr marL="17780">
              <a:lnSpc>
                <a:spcPct val="100000"/>
              </a:lnSpc>
              <a:spcBef>
                <a:spcPts val="950"/>
              </a:spcBef>
            </a:pPr>
            <a:r>
              <a:rPr dirty="0" sz="1100" spc="65">
                <a:latin typeface="Calibri"/>
                <a:cs typeface="Calibri"/>
              </a:rPr>
              <a:t>22</a:t>
            </a:r>
            <a:endParaRPr sz="1100">
              <a:latin typeface="Calibri"/>
              <a:cs typeface="Calibri"/>
            </a:endParaRPr>
          </a:p>
          <a:p>
            <a:pPr marL="15240">
              <a:lnSpc>
                <a:spcPct val="100000"/>
              </a:lnSpc>
              <a:spcBef>
                <a:spcPts val="960"/>
              </a:spcBef>
            </a:pPr>
            <a:r>
              <a:rPr dirty="0" sz="1100" spc="65">
                <a:latin typeface="Calibri"/>
                <a:cs typeface="Calibri"/>
              </a:rPr>
              <a:t>22</a:t>
            </a:r>
            <a:endParaRPr sz="1100">
              <a:latin typeface="Calibri"/>
              <a:cs typeface="Calibri"/>
            </a:endParaRPr>
          </a:p>
          <a:p>
            <a:pPr marL="18415">
              <a:lnSpc>
                <a:spcPct val="100000"/>
              </a:lnSpc>
              <a:spcBef>
                <a:spcPts val="944"/>
              </a:spcBef>
            </a:pPr>
            <a:r>
              <a:rPr dirty="0" sz="1100" spc="55">
                <a:latin typeface="Calibri"/>
                <a:cs typeface="Calibri"/>
              </a:rPr>
              <a:t>2</a:t>
            </a:r>
            <a:r>
              <a:rPr dirty="0" sz="1100" spc="55">
                <a:latin typeface="Calibri"/>
                <a:cs typeface="Calibri"/>
              </a:rPr>
              <a:t>5</a:t>
            </a:r>
            <a:endParaRPr sz="1100">
              <a:latin typeface="Calibri"/>
              <a:cs typeface="Calibri"/>
            </a:endParaRPr>
          </a:p>
          <a:p>
            <a:pPr marL="20955">
              <a:lnSpc>
                <a:spcPct val="100000"/>
              </a:lnSpc>
              <a:spcBef>
                <a:spcPts val="960"/>
              </a:spcBef>
            </a:pPr>
            <a:r>
              <a:rPr dirty="0" sz="1100" spc="40">
                <a:latin typeface="Calibri"/>
                <a:cs typeface="Calibri"/>
              </a:rPr>
              <a:t>27</a:t>
            </a:r>
            <a:endParaRPr sz="1100">
              <a:latin typeface="Calibri"/>
              <a:cs typeface="Calibri"/>
            </a:endParaRPr>
          </a:p>
          <a:p>
            <a:pPr marL="15875">
              <a:lnSpc>
                <a:spcPct val="100000"/>
              </a:lnSpc>
              <a:spcBef>
                <a:spcPts val="960"/>
              </a:spcBef>
            </a:pPr>
            <a:r>
              <a:rPr dirty="0" sz="1100" spc="65">
                <a:latin typeface="Calibri"/>
                <a:cs typeface="Calibri"/>
              </a:rPr>
              <a:t>2</a:t>
            </a:r>
            <a:r>
              <a:rPr dirty="0" sz="1100" spc="95">
                <a:latin typeface="Calibri"/>
                <a:cs typeface="Calibri"/>
              </a:rPr>
              <a:t>9</a:t>
            </a:r>
            <a:endParaRPr sz="1100">
              <a:latin typeface="Calibri"/>
              <a:cs typeface="Calibri"/>
            </a:endParaRPr>
          </a:p>
          <a:p>
            <a:pPr marL="26034">
              <a:lnSpc>
                <a:spcPct val="100000"/>
              </a:lnSpc>
              <a:spcBef>
                <a:spcPts val="950"/>
              </a:spcBef>
            </a:pPr>
            <a:r>
              <a:rPr dirty="0" sz="1100" spc="5">
                <a:latin typeface="Calibri"/>
                <a:cs typeface="Calibri"/>
              </a:rPr>
              <a:t>31</a:t>
            </a:r>
            <a:endParaRPr sz="1100">
              <a:latin typeface="Calibri"/>
              <a:cs typeface="Calibri"/>
            </a:endParaRPr>
          </a:p>
          <a:p>
            <a:pPr marL="17780">
              <a:lnSpc>
                <a:spcPct val="100000"/>
              </a:lnSpc>
              <a:spcBef>
                <a:spcPts val="960"/>
              </a:spcBef>
            </a:pPr>
            <a:r>
              <a:rPr dirty="0" sz="1100" spc="65">
                <a:latin typeface="Calibri"/>
                <a:cs typeface="Calibri"/>
              </a:rPr>
              <a:t>3</a:t>
            </a:r>
            <a:r>
              <a:rPr dirty="0" sz="1100" spc="60">
                <a:latin typeface="Calibri"/>
                <a:cs typeface="Calibri"/>
              </a:rPr>
              <a:t>3</a:t>
            </a:r>
            <a:endParaRPr sz="1100">
              <a:latin typeface="Calibri"/>
              <a:cs typeface="Calibri"/>
            </a:endParaRPr>
          </a:p>
          <a:p>
            <a:pPr marL="16510">
              <a:lnSpc>
                <a:spcPct val="100000"/>
              </a:lnSpc>
              <a:spcBef>
                <a:spcPts val="944"/>
              </a:spcBef>
            </a:pPr>
            <a:r>
              <a:rPr dirty="0" sz="1100" spc="60">
                <a:latin typeface="Calibri"/>
                <a:cs typeface="Calibri"/>
              </a:rPr>
              <a:t>3</a:t>
            </a:r>
            <a:r>
              <a:rPr dirty="0" sz="1100" spc="100">
                <a:latin typeface="Calibri"/>
                <a:cs typeface="Calibri"/>
              </a:rPr>
              <a:t>4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1015" y="9061412"/>
            <a:ext cx="15240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30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56311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59612" y="696298"/>
            <a:ext cx="5854065" cy="30448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400" spc="85" i="1">
                <a:latin typeface="Trebuchet MS"/>
                <a:cs typeface="Trebuchet MS"/>
              </a:rPr>
              <a:t>Mes </a:t>
            </a:r>
            <a:r>
              <a:rPr dirty="0" sz="1400" spc="40" i="1">
                <a:latin typeface="Trebuchet MS"/>
                <a:cs typeface="Trebuchet MS"/>
              </a:rPr>
              <a:t>de </a:t>
            </a:r>
            <a:r>
              <a:rPr dirty="0" sz="1400" spc="-20" i="1">
                <a:latin typeface="Trebuchet MS"/>
                <a:cs typeface="Trebuchet MS"/>
              </a:rPr>
              <a:t>julio</a:t>
            </a:r>
            <a:r>
              <a:rPr dirty="0" sz="1400" spc="-265" i="1">
                <a:latin typeface="Trebuchet MS"/>
                <a:cs typeface="Trebuchet MS"/>
              </a:rPr>
              <a:t> </a:t>
            </a:r>
            <a:r>
              <a:rPr dirty="0" sz="1400" spc="105" i="1">
                <a:latin typeface="Trebuchet MS"/>
                <a:cs typeface="Trebuchet MS"/>
              </a:rPr>
              <a:t>2024</a:t>
            </a:r>
            <a:endParaRPr sz="1400">
              <a:latin typeface="Trebuchet MS"/>
              <a:cs typeface="Trebuchet MS"/>
            </a:endParaRPr>
          </a:p>
          <a:p>
            <a:pPr algn="just" marL="12700" marR="6350">
              <a:lnSpc>
                <a:spcPct val="114799"/>
              </a:lnSpc>
              <a:spcBef>
                <a:spcPts val="765"/>
              </a:spcBef>
            </a:pPr>
            <a:r>
              <a:rPr dirty="0" sz="1100" spc="85">
                <a:latin typeface="Calibri"/>
                <a:cs typeface="Calibri"/>
              </a:rPr>
              <a:t>Julio </a:t>
            </a:r>
            <a:r>
              <a:rPr dirty="0" sz="1100" spc="60">
                <a:latin typeface="Calibri"/>
                <a:cs typeface="Calibri"/>
              </a:rPr>
              <a:t>es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80">
                <a:latin typeface="Calibri"/>
                <a:cs typeface="Calibri"/>
              </a:rPr>
              <a:t>mes </a:t>
            </a:r>
            <a:r>
              <a:rPr dirty="0" sz="1100" spc="70">
                <a:latin typeface="Calibri"/>
                <a:cs typeface="Calibri"/>
              </a:rPr>
              <a:t>en </a:t>
            </a:r>
            <a:r>
              <a:rPr dirty="0" sz="1100" spc="60">
                <a:latin typeface="Calibri"/>
                <a:cs typeface="Calibri"/>
              </a:rPr>
              <a:t>que climatológicamente </a:t>
            </a:r>
            <a:r>
              <a:rPr dirty="0" sz="1100" spc="40">
                <a:latin typeface="Calibri"/>
                <a:cs typeface="Calibri"/>
              </a:rPr>
              <a:t>tiene </a:t>
            </a:r>
            <a:r>
              <a:rPr dirty="0" sz="1100" spc="45">
                <a:latin typeface="Calibri"/>
                <a:cs typeface="Calibri"/>
              </a:rPr>
              <a:t>lugar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55">
                <a:latin typeface="Calibri"/>
                <a:cs typeface="Calibri"/>
              </a:rPr>
              <a:t>canícula, </a:t>
            </a:r>
            <a:r>
              <a:rPr dirty="0" sz="1100" spc="60">
                <a:latin typeface="Calibri"/>
                <a:cs typeface="Calibri"/>
              </a:rPr>
              <a:t>por lo </a:t>
            </a:r>
            <a:r>
              <a:rPr dirty="0" sz="1100" spc="65">
                <a:latin typeface="Calibri"/>
                <a:cs typeface="Calibri"/>
              </a:rPr>
              <a:t>que </a:t>
            </a:r>
            <a:r>
              <a:rPr dirty="0" sz="1100" spc="60">
                <a:latin typeface="Calibri"/>
                <a:cs typeface="Calibri"/>
              </a:rPr>
              <a:t>los  </a:t>
            </a:r>
            <a:r>
              <a:rPr dirty="0" sz="1100" spc="70">
                <a:latin typeface="Calibri"/>
                <a:cs typeface="Calibri"/>
              </a:rPr>
              <a:t>acumulados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55">
                <a:latin typeface="Calibri"/>
                <a:cs typeface="Calibri"/>
              </a:rPr>
              <a:t>disminuyen </a:t>
            </a:r>
            <a:r>
              <a:rPr dirty="0" sz="1100" spc="100">
                <a:latin typeface="Calibri"/>
                <a:cs typeface="Calibri"/>
              </a:rPr>
              <a:t>con </a:t>
            </a:r>
            <a:r>
              <a:rPr dirty="0" sz="1100" spc="60">
                <a:latin typeface="Calibri"/>
                <a:cs typeface="Calibri"/>
              </a:rPr>
              <a:t>respecto </a:t>
            </a:r>
            <a:r>
              <a:rPr dirty="0" sz="1100" spc="25">
                <a:latin typeface="Calibri"/>
                <a:cs typeface="Calibri"/>
              </a:rPr>
              <a:t>al </a:t>
            </a:r>
            <a:r>
              <a:rPr dirty="0" sz="1100" spc="80">
                <a:latin typeface="Calibri"/>
                <a:cs typeface="Calibri"/>
              </a:rPr>
              <a:t>mes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5">
                <a:latin typeface="Calibri"/>
                <a:cs typeface="Calibri"/>
              </a:rPr>
              <a:t>junio. </a:t>
            </a:r>
            <a:r>
              <a:rPr dirty="0" sz="1100" spc="40">
                <a:latin typeface="Calibri"/>
                <a:cs typeface="Calibri"/>
              </a:rPr>
              <a:t>Para </a:t>
            </a:r>
            <a:r>
              <a:rPr dirty="0" sz="1100" spc="35">
                <a:latin typeface="Calibri"/>
                <a:cs typeface="Calibri"/>
              </a:rPr>
              <a:t>julio </a:t>
            </a:r>
            <a:r>
              <a:rPr dirty="0" sz="1100" spc="85">
                <a:latin typeface="Calibri"/>
                <a:cs typeface="Calibri"/>
              </a:rPr>
              <a:t>2024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60">
                <a:latin typeface="Calibri"/>
                <a:cs typeface="Calibri"/>
              </a:rPr>
              <a:t>escenario  </a:t>
            </a:r>
            <a:r>
              <a:rPr dirty="0" sz="1100" spc="55">
                <a:latin typeface="Calibri"/>
                <a:cs typeface="Calibri"/>
              </a:rPr>
              <a:t>predominante </a:t>
            </a:r>
            <a:r>
              <a:rPr dirty="0" sz="1100" spc="40">
                <a:latin typeface="Calibri"/>
                <a:cs typeface="Calibri"/>
              </a:rPr>
              <a:t>será </a:t>
            </a:r>
            <a:r>
              <a:rPr dirty="0" sz="1100" spc="65">
                <a:latin typeface="Calibri"/>
                <a:cs typeface="Calibri"/>
              </a:rPr>
              <a:t>Normal </a:t>
            </a:r>
            <a:r>
              <a:rPr dirty="0" sz="1100" spc="30">
                <a:latin typeface="Calibri"/>
                <a:cs typeface="Calibri"/>
              </a:rPr>
              <a:t>(N)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114">
                <a:latin typeface="Calibri"/>
                <a:cs typeface="Calibri"/>
              </a:rPr>
              <a:t>como </a:t>
            </a:r>
            <a:r>
              <a:rPr dirty="0" sz="1100" spc="75">
                <a:latin typeface="Calibri"/>
                <a:cs typeface="Calibri"/>
              </a:rPr>
              <a:t>segundo </a:t>
            </a:r>
            <a:r>
              <a:rPr dirty="0" sz="1100" spc="60">
                <a:latin typeface="Calibri"/>
                <a:cs typeface="Calibri"/>
              </a:rPr>
              <a:t>escenario </a:t>
            </a:r>
            <a:r>
              <a:rPr dirty="0" sz="1100" spc="25">
                <a:latin typeface="Calibri"/>
                <a:cs typeface="Calibri"/>
              </a:rPr>
              <a:t>Arriba </a:t>
            </a:r>
            <a:r>
              <a:rPr dirty="0" sz="1100" spc="60">
                <a:latin typeface="Calibri"/>
                <a:cs typeface="Calibri"/>
              </a:rPr>
              <a:t>de lo normal </a:t>
            </a:r>
            <a:r>
              <a:rPr dirty="0" sz="1100" spc="-5">
                <a:latin typeface="Calibri"/>
                <a:cs typeface="Calibri"/>
              </a:rPr>
              <a:t>(A) </a:t>
            </a:r>
            <a:r>
              <a:rPr dirty="0" sz="1100" spc="60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el  </a:t>
            </a:r>
            <a:r>
              <a:rPr dirty="0" sz="1100" spc="55">
                <a:latin typeface="Calibri"/>
                <a:cs typeface="Calibri"/>
              </a:rPr>
              <a:t>departamento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80">
                <a:latin typeface="Calibri"/>
                <a:cs typeface="Calibri"/>
              </a:rPr>
              <a:t>La </a:t>
            </a:r>
            <a:r>
              <a:rPr dirty="0" sz="1100" spc="35">
                <a:latin typeface="Calibri"/>
                <a:cs typeface="Calibri"/>
              </a:rPr>
              <a:t>Libertad, </a:t>
            </a:r>
            <a:r>
              <a:rPr dirty="0" sz="1100" spc="25">
                <a:latin typeface="Calibri"/>
                <a:cs typeface="Calibri"/>
              </a:rPr>
              <a:t>al </a:t>
            </a:r>
            <a:r>
              <a:rPr dirty="0" sz="1100" spc="40">
                <a:latin typeface="Calibri"/>
                <a:cs typeface="Calibri"/>
              </a:rPr>
              <a:t>sur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Morazán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65">
                <a:latin typeface="Calibri"/>
                <a:cs typeface="Calibri"/>
              </a:rPr>
              <a:t>algunos </a:t>
            </a:r>
            <a:r>
              <a:rPr dirty="0" sz="1100" spc="55">
                <a:latin typeface="Calibri"/>
                <a:cs typeface="Calibri"/>
              </a:rPr>
              <a:t>sectores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65">
                <a:latin typeface="Calibri"/>
                <a:cs typeface="Calibri"/>
              </a:rPr>
              <a:t>San </a:t>
            </a:r>
            <a:r>
              <a:rPr dirty="0" sz="1100" spc="35">
                <a:latin typeface="Calibri"/>
                <a:cs typeface="Calibri"/>
              </a:rPr>
              <a:t>Miguel, </a:t>
            </a:r>
            <a:r>
              <a:rPr dirty="0" sz="1100" spc="45">
                <a:latin typeface="Calibri"/>
                <a:cs typeface="Calibri"/>
              </a:rPr>
              <a:t>norte </a:t>
            </a:r>
            <a:r>
              <a:rPr dirty="0" sz="1100" spc="60">
                <a:latin typeface="Calibri"/>
                <a:cs typeface="Calibri"/>
              </a:rPr>
              <a:t>de  </a:t>
            </a:r>
            <a:r>
              <a:rPr dirty="0" sz="1100" spc="50">
                <a:latin typeface="Calibri"/>
                <a:cs typeface="Calibri"/>
              </a:rPr>
              <a:t>Usulután y </a:t>
            </a:r>
            <a:r>
              <a:rPr dirty="0" sz="1100" spc="65">
                <a:latin typeface="Calibri"/>
                <a:cs typeface="Calibri"/>
              </a:rPr>
              <a:t>San </a:t>
            </a:r>
            <a:r>
              <a:rPr dirty="0" sz="1100" spc="50">
                <a:latin typeface="Calibri"/>
                <a:cs typeface="Calibri"/>
              </a:rPr>
              <a:t>Vicente </a:t>
            </a:r>
            <a:r>
              <a:rPr dirty="0" sz="1100" spc="40">
                <a:latin typeface="Calibri"/>
                <a:cs typeface="Calibri"/>
              </a:rPr>
              <a:t>(Figura </a:t>
            </a:r>
            <a:r>
              <a:rPr dirty="0" sz="1100" spc="55">
                <a:latin typeface="Calibri"/>
                <a:cs typeface="Calibri"/>
              </a:rPr>
              <a:t>20)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  <a:p>
            <a:pPr algn="just" marL="12700" marR="5080">
              <a:lnSpc>
                <a:spcPct val="114799"/>
              </a:lnSpc>
              <a:spcBef>
                <a:spcPts val="810"/>
              </a:spcBef>
            </a:pPr>
            <a:r>
              <a:rPr dirty="0" sz="1100" spc="55">
                <a:latin typeface="Calibri"/>
                <a:cs typeface="Calibri"/>
              </a:rPr>
              <a:t>El </a:t>
            </a:r>
            <a:r>
              <a:rPr dirty="0" sz="1100" spc="75">
                <a:latin typeface="Calibri"/>
                <a:cs typeface="Calibri"/>
              </a:rPr>
              <a:t>acumulado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65">
                <a:latin typeface="Calibri"/>
                <a:cs typeface="Calibri"/>
              </a:rPr>
              <a:t>mensual en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65">
                <a:latin typeface="Calibri"/>
                <a:cs typeface="Calibri"/>
              </a:rPr>
              <a:t>mayor </a:t>
            </a:r>
            <a:r>
              <a:rPr dirty="0" sz="1100" spc="35">
                <a:latin typeface="Calibri"/>
                <a:cs typeface="Calibri"/>
              </a:rPr>
              <a:t>parte </a:t>
            </a:r>
            <a:r>
              <a:rPr dirty="0" sz="1100" spc="50">
                <a:latin typeface="Calibri"/>
                <a:cs typeface="Calibri"/>
              </a:rPr>
              <a:t>del </a:t>
            </a:r>
            <a:r>
              <a:rPr dirty="0" sz="1100" spc="25">
                <a:latin typeface="Calibri"/>
                <a:cs typeface="Calibri"/>
              </a:rPr>
              <a:t>territorio </a:t>
            </a:r>
            <a:r>
              <a:rPr dirty="0" sz="1100" spc="40">
                <a:latin typeface="Calibri"/>
                <a:cs typeface="Calibri"/>
              </a:rPr>
              <a:t>será </a:t>
            </a:r>
            <a:r>
              <a:rPr dirty="0" sz="1100" spc="35">
                <a:latin typeface="Calibri"/>
                <a:cs typeface="Calibri"/>
              </a:rPr>
              <a:t>entre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80">
                <a:latin typeface="Calibri"/>
                <a:cs typeface="Calibri"/>
              </a:rPr>
              <a:t>250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60">
                <a:latin typeface="Calibri"/>
                <a:cs typeface="Calibri"/>
              </a:rPr>
              <a:t>325  </a:t>
            </a:r>
            <a:r>
              <a:rPr dirty="0" sz="1100" spc="80">
                <a:latin typeface="Calibri"/>
                <a:cs typeface="Calibri"/>
              </a:rPr>
              <a:t>mm,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70">
                <a:latin typeface="Calibri"/>
                <a:cs typeface="Calibri"/>
              </a:rPr>
              <a:t>máximos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50">
                <a:latin typeface="Calibri"/>
                <a:cs typeface="Calibri"/>
              </a:rPr>
              <a:t>prevén </a:t>
            </a:r>
            <a:r>
              <a:rPr dirty="0" sz="1100" spc="35">
                <a:latin typeface="Calibri"/>
                <a:cs typeface="Calibri"/>
              </a:rPr>
              <a:t>para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85">
                <a:latin typeface="Calibri"/>
                <a:cs typeface="Calibri"/>
              </a:rPr>
              <a:t>zona </a:t>
            </a:r>
            <a:r>
              <a:rPr dirty="0" sz="1100" spc="40">
                <a:latin typeface="Calibri"/>
                <a:cs typeface="Calibri"/>
              </a:rPr>
              <a:t>sur </a:t>
            </a:r>
            <a:r>
              <a:rPr dirty="0" sz="1100" spc="50">
                <a:latin typeface="Calibri"/>
                <a:cs typeface="Calibri"/>
              </a:rPr>
              <a:t>del </a:t>
            </a:r>
            <a:r>
              <a:rPr dirty="0" sz="1100" spc="70">
                <a:latin typeface="Calibri"/>
                <a:cs typeface="Calibri"/>
              </a:rPr>
              <a:t>occidente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60">
                <a:latin typeface="Calibri"/>
                <a:cs typeface="Calibri"/>
              </a:rPr>
              <a:t>centro </a:t>
            </a:r>
            <a:r>
              <a:rPr dirty="0" sz="1100" spc="50">
                <a:latin typeface="Calibri"/>
                <a:cs typeface="Calibri"/>
              </a:rPr>
              <a:t>del </a:t>
            </a:r>
            <a:r>
              <a:rPr dirty="0" sz="1100" spc="40">
                <a:latin typeface="Calibri"/>
                <a:cs typeface="Calibri"/>
              </a:rPr>
              <a:t>país </a:t>
            </a:r>
            <a:r>
              <a:rPr dirty="0" sz="1100" spc="35">
                <a:latin typeface="Calibri"/>
                <a:cs typeface="Calibri"/>
              </a:rPr>
              <a:t>entre </a:t>
            </a:r>
            <a:r>
              <a:rPr dirty="0" sz="1100" spc="60">
                <a:latin typeface="Calibri"/>
                <a:cs typeface="Calibri"/>
              </a:rPr>
              <a:t>los  </a:t>
            </a:r>
            <a:r>
              <a:rPr dirty="0" sz="1100" spc="55">
                <a:latin typeface="Calibri"/>
                <a:cs typeface="Calibri"/>
              </a:rPr>
              <a:t>departamentos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Ahuachapán, </a:t>
            </a:r>
            <a:r>
              <a:rPr dirty="0" sz="1100" spc="65">
                <a:latin typeface="Calibri"/>
                <a:cs typeface="Calibri"/>
              </a:rPr>
              <a:t>Sonsonate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Libertad </a:t>
            </a:r>
            <a:r>
              <a:rPr dirty="0" sz="1100" spc="105">
                <a:latin typeface="Calibri"/>
                <a:cs typeface="Calibri"/>
              </a:rPr>
              <a:t>con </a:t>
            </a:r>
            <a:r>
              <a:rPr dirty="0" sz="1100" spc="70">
                <a:latin typeface="Calibri"/>
                <a:cs typeface="Calibri"/>
              </a:rPr>
              <a:t>máximos </a:t>
            </a:r>
            <a:r>
              <a:rPr dirty="0" sz="1100" spc="65">
                <a:latin typeface="Calibri"/>
                <a:cs typeface="Calibri"/>
              </a:rPr>
              <a:t>que </a:t>
            </a:r>
            <a:r>
              <a:rPr dirty="0" sz="1100" spc="50">
                <a:latin typeface="Calibri"/>
                <a:cs typeface="Calibri"/>
              </a:rPr>
              <a:t>rondaran </a:t>
            </a:r>
            <a:r>
              <a:rPr dirty="0" sz="1100" spc="55">
                <a:latin typeface="Calibri"/>
                <a:cs typeface="Calibri"/>
              </a:rPr>
              <a:t>los  325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114">
                <a:latin typeface="Calibri"/>
                <a:cs typeface="Calibri"/>
              </a:rPr>
              <a:t>400 </a:t>
            </a:r>
            <a:r>
              <a:rPr dirty="0" sz="1100" spc="125">
                <a:latin typeface="Calibri"/>
                <a:cs typeface="Calibri"/>
              </a:rPr>
              <a:t>mm </a:t>
            </a:r>
            <a:r>
              <a:rPr dirty="0" sz="1100" spc="40">
                <a:latin typeface="Calibri"/>
                <a:cs typeface="Calibri"/>
              </a:rPr>
              <a:t>(Figura</a:t>
            </a:r>
            <a:r>
              <a:rPr dirty="0" sz="1100" spc="-12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21).</a:t>
            </a:r>
            <a:endParaRPr sz="1100">
              <a:latin typeface="Calibri"/>
              <a:cs typeface="Calibri"/>
            </a:endParaRPr>
          </a:p>
          <a:p>
            <a:pPr algn="just" marL="12700" marR="5080">
              <a:lnSpc>
                <a:spcPct val="114799"/>
              </a:lnSpc>
              <a:spcBef>
                <a:spcPts val="815"/>
              </a:spcBef>
            </a:pPr>
            <a:r>
              <a:rPr dirty="0" sz="1100" spc="70">
                <a:latin typeface="Calibri"/>
                <a:cs typeface="Calibri"/>
              </a:rPr>
              <a:t>Las </a:t>
            </a:r>
            <a:r>
              <a:rPr dirty="0" sz="1100" spc="55">
                <a:latin typeface="Calibri"/>
                <a:cs typeface="Calibri"/>
              </a:rPr>
              <a:t>anomalías </a:t>
            </a:r>
            <a:r>
              <a:rPr dirty="0" sz="1100" spc="50">
                <a:latin typeface="Calibri"/>
                <a:cs typeface="Calibri"/>
              </a:rPr>
              <a:t>esperadas </a:t>
            </a:r>
            <a:r>
              <a:rPr dirty="0" sz="1100" spc="105">
                <a:latin typeface="Calibri"/>
                <a:cs typeface="Calibri"/>
              </a:rPr>
              <a:t>con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70">
                <a:latin typeface="Calibri"/>
                <a:cs typeface="Calibri"/>
              </a:rPr>
              <a:t>acumulados </a:t>
            </a:r>
            <a:r>
              <a:rPr dirty="0" sz="1100" spc="45">
                <a:latin typeface="Calibri"/>
                <a:cs typeface="Calibri"/>
              </a:rPr>
              <a:t>anteriormente </a:t>
            </a:r>
            <a:r>
              <a:rPr dirty="0" sz="1100" spc="50">
                <a:latin typeface="Calibri"/>
                <a:cs typeface="Calibri"/>
              </a:rPr>
              <a:t>descritos </a:t>
            </a:r>
            <a:r>
              <a:rPr dirty="0" sz="1100" spc="75">
                <a:latin typeface="Calibri"/>
                <a:cs typeface="Calibri"/>
              </a:rPr>
              <a:t>son  </a:t>
            </a:r>
            <a:r>
              <a:rPr dirty="0" sz="1100" spc="55">
                <a:latin typeface="Calibri"/>
                <a:cs typeface="Calibri"/>
              </a:rPr>
              <a:t>predominantemente </a:t>
            </a:r>
            <a:r>
              <a:rPr dirty="0" sz="1100" spc="35">
                <a:latin typeface="Calibri"/>
                <a:cs typeface="Calibri"/>
              </a:rPr>
              <a:t>positivas, </a:t>
            </a:r>
            <a:r>
              <a:rPr dirty="0" sz="1100" spc="105">
                <a:latin typeface="Calibri"/>
                <a:cs typeface="Calibri"/>
              </a:rPr>
              <a:t>con </a:t>
            </a:r>
            <a:r>
              <a:rPr dirty="0" sz="1100" spc="70">
                <a:latin typeface="Calibri"/>
                <a:cs typeface="Calibri"/>
              </a:rPr>
              <a:t>un máximo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100">
                <a:latin typeface="Calibri"/>
                <a:cs typeface="Calibri"/>
              </a:rPr>
              <a:t>+100 </a:t>
            </a:r>
            <a:r>
              <a:rPr dirty="0" sz="1100" spc="90">
                <a:latin typeface="Calibri"/>
                <a:cs typeface="Calibri"/>
              </a:rPr>
              <a:t>mm;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60">
                <a:latin typeface="Calibri"/>
                <a:cs typeface="Calibri"/>
              </a:rPr>
              <a:t>manera </a:t>
            </a:r>
            <a:r>
              <a:rPr dirty="0" sz="1100" spc="45">
                <a:latin typeface="Calibri"/>
                <a:cs typeface="Calibri"/>
              </a:rPr>
              <a:t>puntual </a:t>
            </a:r>
            <a:r>
              <a:rPr dirty="0" sz="1100" spc="60">
                <a:latin typeface="Calibri"/>
                <a:cs typeface="Calibri"/>
              </a:rPr>
              <a:t>se  </a:t>
            </a:r>
            <a:r>
              <a:rPr dirty="0" sz="1100" spc="50">
                <a:latin typeface="Calibri"/>
                <a:cs typeface="Calibri"/>
              </a:rPr>
              <a:t>observan </a:t>
            </a:r>
            <a:r>
              <a:rPr dirty="0" sz="1100" spc="55">
                <a:latin typeface="Calibri"/>
                <a:cs typeface="Calibri"/>
              </a:rPr>
              <a:t>anomalías </a:t>
            </a:r>
            <a:r>
              <a:rPr dirty="0" sz="1100" spc="45">
                <a:latin typeface="Calibri"/>
                <a:cs typeface="Calibri"/>
              </a:rPr>
              <a:t>negativas </a:t>
            </a:r>
            <a:r>
              <a:rPr dirty="0" sz="1100" spc="20">
                <a:latin typeface="Calibri"/>
                <a:cs typeface="Calibri"/>
              </a:rPr>
              <a:t>(lluvia </a:t>
            </a:r>
            <a:r>
              <a:rPr dirty="0" sz="1100" spc="60">
                <a:latin typeface="Calibri"/>
                <a:cs typeface="Calibri"/>
              </a:rPr>
              <a:t>por </a:t>
            </a:r>
            <a:r>
              <a:rPr dirty="0" sz="1100" spc="50">
                <a:latin typeface="Calibri"/>
                <a:cs typeface="Calibri"/>
              </a:rPr>
              <a:t>debajo </a:t>
            </a:r>
            <a:r>
              <a:rPr dirty="0" sz="1100" spc="45">
                <a:latin typeface="Calibri"/>
                <a:cs typeface="Calibri"/>
              </a:rPr>
              <a:t>del </a:t>
            </a:r>
            <a:r>
              <a:rPr dirty="0" sz="1100" spc="55">
                <a:latin typeface="Calibri"/>
                <a:cs typeface="Calibri"/>
              </a:rPr>
              <a:t>promedio)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40">
                <a:latin typeface="Calibri"/>
                <a:cs typeface="Calibri"/>
              </a:rPr>
              <a:t>hasta </a:t>
            </a:r>
            <a:r>
              <a:rPr dirty="0" sz="1100" spc="125">
                <a:latin typeface="Calibri"/>
                <a:cs typeface="Calibri"/>
              </a:rPr>
              <a:t>-50mm </a:t>
            </a:r>
            <a:r>
              <a:rPr dirty="0" sz="1100" spc="70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el  </a:t>
            </a:r>
            <a:r>
              <a:rPr dirty="0" sz="1100" spc="60">
                <a:latin typeface="Calibri"/>
                <a:cs typeface="Calibri"/>
              </a:rPr>
              <a:t>sector </a:t>
            </a:r>
            <a:r>
              <a:rPr dirty="0" sz="1100" spc="45">
                <a:latin typeface="Calibri"/>
                <a:cs typeface="Calibri"/>
              </a:rPr>
              <a:t>norte </a:t>
            </a:r>
            <a:r>
              <a:rPr dirty="0" sz="1100" spc="60">
                <a:latin typeface="Calibri"/>
                <a:cs typeface="Calibri"/>
              </a:rPr>
              <a:t>sobre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50">
                <a:latin typeface="Calibri"/>
                <a:cs typeface="Calibri"/>
              </a:rPr>
              <a:t>departamento </a:t>
            </a:r>
            <a:r>
              <a:rPr dirty="0" sz="1100" spc="65">
                <a:latin typeface="Calibri"/>
                <a:cs typeface="Calibri"/>
              </a:rPr>
              <a:t>de Chalatenango. </a:t>
            </a:r>
            <a:r>
              <a:rPr dirty="0" sz="1100" spc="40">
                <a:latin typeface="Calibri"/>
                <a:cs typeface="Calibri"/>
              </a:rPr>
              <a:t>(Figura</a:t>
            </a:r>
            <a:r>
              <a:rPr dirty="0" sz="1100" spc="-50">
                <a:latin typeface="Calibri"/>
                <a:cs typeface="Calibri"/>
              </a:rPr>
              <a:t> </a:t>
            </a:r>
            <a:r>
              <a:rPr dirty="0" sz="1100" spc="35">
                <a:latin typeface="Calibri"/>
                <a:cs typeface="Calibri"/>
              </a:rPr>
              <a:t>22)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59612" y="8118080"/>
            <a:ext cx="5065395" cy="177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Tahoma"/>
                <a:cs typeface="Tahoma"/>
              </a:rPr>
              <a:t>Figura </a:t>
            </a:r>
            <a:r>
              <a:rPr dirty="0" sz="1000">
                <a:latin typeface="Tahoma"/>
                <a:cs typeface="Tahoma"/>
              </a:rPr>
              <a:t>20. </a:t>
            </a:r>
            <a:r>
              <a:rPr dirty="0" sz="1000" spc="5">
                <a:latin typeface="Tahoma"/>
                <a:cs typeface="Tahoma"/>
              </a:rPr>
              <a:t>Perspectiva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15">
                <a:latin typeface="Tahoma"/>
                <a:cs typeface="Tahoma"/>
              </a:rPr>
              <a:t>escenarios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-10">
                <a:latin typeface="Tahoma"/>
                <a:cs typeface="Tahoma"/>
              </a:rPr>
              <a:t>lluvia para </a:t>
            </a:r>
            <a:r>
              <a:rPr dirty="0" sz="1000" spc="5">
                <a:latin typeface="Tahoma"/>
                <a:cs typeface="Tahoma"/>
              </a:rPr>
              <a:t>julio </a:t>
            </a:r>
            <a:r>
              <a:rPr dirty="0" sz="1000" spc="10">
                <a:latin typeface="Tahoma"/>
                <a:cs typeface="Tahoma"/>
              </a:rPr>
              <a:t>2024. </a:t>
            </a:r>
            <a:r>
              <a:rPr dirty="0" sz="1000">
                <a:latin typeface="Tahoma"/>
                <a:cs typeface="Tahoma"/>
              </a:rPr>
              <a:t>Fuente:</a:t>
            </a:r>
            <a:r>
              <a:rPr dirty="0" sz="1000" spc="-195">
                <a:latin typeface="Tahoma"/>
                <a:cs typeface="Tahoma"/>
              </a:rPr>
              <a:t> </a:t>
            </a:r>
            <a:r>
              <a:rPr dirty="0" sz="1000" spc="30">
                <a:latin typeface="Tahoma"/>
                <a:cs typeface="Tahoma"/>
              </a:rPr>
              <a:t>MARN-DOA-GMT.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54024" y="8122920"/>
            <a:ext cx="5866130" cy="0"/>
          </a:xfrm>
          <a:custGeom>
            <a:avLst/>
            <a:gdLst/>
            <a:ahLst/>
            <a:cxnLst/>
            <a:rect l="l" t="t" r="r" b="b"/>
            <a:pathLst>
              <a:path w="5866130" h="0">
                <a:moveTo>
                  <a:pt x="0" y="0"/>
                </a:moveTo>
                <a:lnTo>
                  <a:pt x="5865876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283208" y="4239767"/>
            <a:ext cx="5020055" cy="37551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6311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59612" y="4833859"/>
            <a:ext cx="4887595" cy="177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Tahoma"/>
                <a:cs typeface="Tahoma"/>
              </a:rPr>
              <a:t>Figura </a:t>
            </a:r>
            <a:r>
              <a:rPr dirty="0" sz="1000" spc="-60">
                <a:latin typeface="Tahoma"/>
                <a:cs typeface="Tahoma"/>
              </a:rPr>
              <a:t>21. </a:t>
            </a:r>
            <a:r>
              <a:rPr dirty="0" sz="1000" spc="5">
                <a:latin typeface="Tahoma"/>
                <a:cs typeface="Tahoma"/>
              </a:rPr>
              <a:t>Perspectiva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-10">
                <a:latin typeface="Tahoma"/>
                <a:cs typeface="Tahoma"/>
              </a:rPr>
              <a:t>lluvia </a:t>
            </a:r>
            <a:r>
              <a:rPr dirty="0" sz="1000" spc="20">
                <a:latin typeface="Tahoma"/>
                <a:cs typeface="Tahoma"/>
              </a:rPr>
              <a:t>acumulada </a:t>
            </a:r>
            <a:r>
              <a:rPr dirty="0" sz="1000" spc="-10">
                <a:latin typeface="Tahoma"/>
                <a:cs typeface="Tahoma"/>
              </a:rPr>
              <a:t>para </a:t>
            </a:r>
            <a:r>
              <a:rPr dirty="0" sz="1000">
                <a:latin typeface="Tahoma"/>
                <a:cs typeface="Tahoma"/>
              </a:rPr>
              <a:t>julio </a:t>
            </a:r>
            <a:r>
              <a:rPr dirty="0" sz="1000" spc="10">
                <a:latin typeface="Tahoma"/>
                <a:cs typeface="Tahoma"/>
              </a:rPr>
              <a:t>2024. </a:t>
            </a:r>
            <a:r>
              <a:rPr dirty="0" sz="1000" spc="-5">
                <a:latin typeface="Tahoma"/>
                <a:cs typeface="Tahoma"/>
              </a:rPr>
              <a:t>Fuente: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30">
                <a:latin typeface="Tahoma"/>
                <a:cs typeface="Tahoma"/>
              </a:rPr>
              <a:t>MARN-DOA-GMT.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54024" y="4838700"/>
            <a:ext cx="5866130" cy="0"/>
          </a:xfrm>
          <a:custGeom>
            <a:avLst/>
            <a:gdLst/>
            <a:ahLst/>
            <a:cxnLst/>
            <a:rect l="l" t="t" r="r" b="b"/>
            <a:pathLst>
              <a:path w="5866130" h="0">
                <a:moveTo>
                  <a:pt x="0" y="0"/>
                </a:moveTo>
                <a:lnTo>
                  <a:pt x="5865876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59612" y="8727680"/>
            <a:ext cx="5636895" cy="4965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Tahoma"/>
                <a:cs typeface="Tahoma"/>
              </a:rPr>
              <a:t>Figura </a:t>
            </a:r>
            <a:r>
              <a:rPr dirty="0" sz="1000" spc="-20">
                <a:latin typeface="Tahoma"/>
                <a:cs typeface="Tahoma"/>
              </a:rPr>
              <a:t>22. </a:t>
            </a:r>
            <a:r>
              <a:rPr dirty="0" sz="1000" spc="5">
                <a:latin typeface="Tahoma"/>
                <a:cs typeface="Tahoma"/>
              </a:rPr>
              <a:t>Perspectiva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15">
                <a:latin typeface="Tahoma"/>
                <a:cs typeface="Tahoma"/>
              </a:rPr>
              <a:t>anomalía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-10">
                <a:latin typeface="Tahoma"/>
                <a:cs typeface="Tahoma"/>
              </a:rPr>
              <a:t>lluvia </a:t>
            </a:r>
            <a:r>
              <a:rPr dirty="0" sz="1000" spc="20">
                <a:latin typeface="Tahoma"/>
                <a:cs typeface="Tahoma"/>
              </a:rPr>
              <a:t>acumulada </a:t>
            </a:r>
            <a:r>
              <a:rPr dirty="0" sz="1000" spc="-10">
                <a:latin typeface="Tahoma"/>
                <a:cs typeface="Tahoma"/>
              </a:rPr>
              <a:t>para </a:t>
            </a:r>
            <a:r>
              <a:rPr dirty="0" sz="1000">
                <a:latin typeface="Tahoma"/>
                <a:cs typeface="Tahoma"/>
              </a:rPr>
              <a:t>julio </a:t>
            </a:r>
            <a:r>
              <a:rPr dirty="0" sz="1000" spc="10">
                <a:latin typeface="Tahoma"/>
                <a:cs typeface="Tahoma"/>
              </a:rPr>
              <a:t>2024. </a:t>
            </a:r>
            <a:r>
              <a:rPr dirty="0" sz="1000">
                <a:latin typeface="Tahoma"/>
                <a:cs typeface="Tahoma"/>
              </a:rPr>
              <a:t>Fuente:</a:t>
            </a:r>
            <a:r>
              <a:rPr dirty="0" sz="1000" spc="-215">
                <a:latin typeface="Tahoma"/>
                <a:cs typeface="Tahoma"/>
              </a:rPr>
              <a:t> </a:t>
            </a:r>
            <a:r>
              <a:rPr dirty="0" sz="1000" spc="30">
                <a:latin typeface="Tahoma"/>
                <a:cs typeface="Tahoma"/>
              </a:rPr>
              <a:t>MARN-DOA-GMT.</a:t>
            </a:r>
            <a:endParaRPr sz="1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50">
              <a:latin typeface="Tahoma"/>
              <a:cs typeface="Tahoma"/>
            </a:endParaRPr>
          </a:p>
          <a:p>
            <a:pPr algn="ctr" marL="218440">
              <a:lnSpc>
                <a:spcPct val="100000"/>
              </a:lnSpc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31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54024" y="8732520"/>
            <a:ext cx="5866130" cy="0"/>
          </a:xfrm>
          <a:custGeom>
            <a:avLst/>
            <a:gdLst/>
            <a:ahLst/>
            <a:cxnLst/>
            <a:rect l="l" t="t" r="r" b="b"/>
            <a:pathLst>
              <a:path w="5866130" h="0">
                <a:moveTo>
                  <a:pt x="0" y="0"/>
                </a:moveTo>
                <a:lnTo>
                  <a:pt x="5865876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63039" y="1100327"/>
            <a:ext cx="4657343" cy="36332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508207" y="5166108"/>
            <a:ext cx="4588761" cy="34607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1015" y="9061412"/>
            <a:ext cx="15240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32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56311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59612" y="982810"/>
            <a:ext cx="5853430" cy="3237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400" spc="85" i="1">
                <a:latin typeface="Trebuchet MS"/>
                <a:cs typeface="Trebuchet MS"/>
              </a:rPr>
              <a:t>Mes </a:t>
            </a:r>
            <a:r>
              <a:rPr dirty="0" sz="1400" spc="40" i="1">
                <a:latin typeface="Trebuchet MS"/>
                <a:cs typeface="Trebuchet MS"/>
              </a:rPr>
              <a:t>de </a:t>
            </a:r>
            <a:r>
              <a:rPr dirty="0" sz="1400" spc="50" i="1">
                <a:latin typeface="Trebuchet MS"/>
                <a:cs typeface="Trebuchet MS"/>
              </a:rPr>
              <a:t>agosto</a:t>
            </a:r>
            <a:r>
              <a:rPr dirty="0" sz="1400" spc="-265" i="1">
                <a:latin typeface="Trebuchet MS"/>
                <a:cs typeface="Trebuchet MS"/>
              </a:rPr>
              <a:t> </a:t>
            </a:r>
            <a:r>
              <a:rPr dirty="0" sz="1400" spc="100" i="1">
                <a:latin typeface="Trebuchet MS"/>
                <a:cs typeface="Trebuchet MS"/>
              </a:rPr>
              <a:t>2024</a:t>
            </a:r>
            <a:endParaRPr sz="1400">
              <a:latin typeface="Trebuchet MS"/>
              <a:cs typeface="Trebuchet MS"/>
            </a:endParaRPr>
          </a:p>
          <a:p>
            <a:pPr algn="just" marL="12700" marR="5080">
              <a:lnSpc>
                <a:spcPct val="114700"/>
              </a:lnSpc>
              <a:spcBef>
                <a:spcPts val="765"/>
              </a:spcBef>
            </a:pPr>
            <a:r>
              <a:rPr dirty="0" sz="1100" spc="55">
                <a:latin typeface="Calibri"/>
                <a:cs typeface="Calibri"/>
              </a:rPr>
              <a:t>El </a:t>
            </a:r>
            <a:r>
              <a:rPr dirty="0" sz="1100" spc="85">
                <a:latin typeface="Calibri"/>
                <a:cs typeface="Calibri"/>
              </a:rPr>
              <a:t>mes </a:t>
            </a:r>
            <a:r>
              <a:rPr dirty="0" sz="1100" spc="65">
                <a:latin typeface="Calibri"/>
                <a:cs typeface="Calibri"/>
              </a:rPr>
              <a:t>de agosto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45">
                <a:latin typeface="Calibri"/>
                <a:cs typeface="Calibri"/>
              </a:rPr>
              <a:t>prevé lluvioso, </a:t>
            </a:r>
            <a:r>
              <a:rPr dirty="0" sz="1100" spc="105">
                <a:latin typeface="Calibri"/>
                <a:cs typeface="Calibri"/>
              </a:rPr>
              <a:t>con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40">
                <a:latin typeface="Calibri"/>
                <a:cs typeface="Calibri"/>
              </a:rPr>
              <a:t>posibilidad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70">
                <a:latin typeface="Calibri"/>
                <a:cs typeface="Calibri"/>
              </a:rPr>
              <a:t>un </a:t>
            </a:r>
            <a:r>
              <a:rPr dirty="0" sz="1100" spc="50">
                <a:latin typeface="Calibri"/>
                <a:cs typeface="Calibri"/>
              </a:rPr>
              <a:t>evento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5">
                <a:latin typeface="Calibri"/>
                <a:cs typeface="Calibri"/>
              </a:rPr>
              <a:t>lluvias </a:t>
            </a:r>
            <a:r>
              <a:rPr dirty="0" sz="1100" spc="40">
                <a:latin typeface="Calibri"/>
                <a:cs typeface="Calibri"/>
              </a:rPr>
              <a:t>significativas  </a:t>
            </a:r>
            <a:r>
              <a:rPr dirty="0" sz="1100" spc="70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25">
                <a:latin typeface="Calibri"/>
                <a:cs typeface="Calibri"/>
              </a:rPr>
              <a:t>territorio. </a:t>
            </a:r>
            <a:r>
              <a:rPr dirty="0" sz="1100" spc="55">
                <a:latin typeface="Calibri"/>
                <a:cs typeface="Calibri"/>
              </a:rPr>
              <a:t>El escenario predominante </a:t>
            </a:r>
            <a:r>
              <a:rPr dirty="0" sz="1100" spc="50">
                <a:latin typeface="Calibri"/>
                <a:cs typeface="Calibri"/>
              </a:rPr>
              <a:t>es </a:t>
            </a:r>
            <a:r>
              <a:rPr dirty="0" sz="1100" spc="25">
                <a:latin typeface="Calibri"/>
                <a:cs typeface="Calibri"/>
              </a:rPr>
              <a:t>Arriba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65">
                <a:latin typeface="Calibri"/>
                <a:cs typeface="Calibri"/>
              </a:rPr>
              <a:t>lo </a:t>
            </a:r>
            <a:r>
              <a:rPr dirty="0" sz="1100" spc="60">
                <a:latin typeface="Calibri"/>
                <a:cs typeface="Calibri"/>
              </a:rPr>
              <a:t>normal </a:t>
            </a:r>
            <a:r>
              <a:rPr dirty="0" sz="1100">
                <a:latin typeface="Calibri"/>
                <a:cs typeface="Calibri"/>
              </a:rPr>
              <a:t>(A), </a:t>
            </a:r>
            <a:r>
              <a:rPr dirty="0" sz="1100" spc="60">
                <a:latin typeface="Calibri"/>
                <a:cs typeface="Calibri"/>
              </a:rPr>
              <a:t>observándose </a:t>
            </a:r>
            <a:r>
              <a:rPr dirty="0" sz="1100" spc="65">
                <a:latin typeface="Calibri"/>
                <a:cs typeface="Calibri"/>
              </a:rPr>
              <a:t>en  </a:t>
            </a:r>
            <a:r>
              <a:rPr dirty="0" sz="1100" spc="55">
                <a:latin typeface="Calibri"/>
                <a:cs typeface="Calibri"/>
              </a:rPr>
              <a:t>toda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85">
                <a:latin typeface="Calibri"/>
                <a:cs typeface="Calibri"/>
              </a:rPr>
              <a:t>zona </a:t>
            </a:r>
            <a:r>
              <a:rPr dirty="0" sz="1100" spc="35">
                <a:latin typeface="Calibri"/>
                <a:cs typeface="Calibri"/>
              </a:rPr>
              <a:t>oriente, </a:t>
            </a:r>
            <a:r>
              <a:rPr dirty="0" sz="1100" spc="25">
                <a:latin typeface="Calibri"/>
                <a:cs typeface="Calibri"/>
              </a:rPr>
              <a:t>franja </a:t>
            </a:r>
            <a:r>
              <a:rPr dirty="0" sz="1100" spc="40">
                <a:latin typeface="Calibri"/>
                <a:cs typeface="Calibri"/>
              </a:rPr>
              <a:t>central, </a:t>
            </a:r>
            <a:r>
              <a:rPr dirty="0" sz="1100" spc="55">
                <a:latin typeface="Calibri"/>
                <a:cs typeface="Calibri"/>
              </a:rPr>
              <a:t>sector </a:t>
            </a:r>
            <a:r>
              <a:rPr dirty="0" sz="1100" spc="45">
                <a:latin typeface="Calibri"/>
                <a:cs typeface="Calibri"/>
              </a:rPr>
              <a:t>sur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45">
                <a:latin typeface="Calibri"/>
                <a:cs typeface="Calibri"/>
              </a:rPr>
              <a:t>Santa </a:t>
            </a:r>
            <a:r>
              <a:rPr dirty="0" sz="1100" spc="50">
                <a:latin typeface="Calibri"/>
                <a:cs typeface="Calibri"/>
              </a:rPr>
              <a:t>Ana y </a:t>
            </a:r>
            <a:r>
              <a:rPr dirty="0" sz="1100" spc="30">
                <a:latin typeface="Calibri"/>
                <a:cs typeface="Calibri"/>
              </a:rPr>
              <a:t>parte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60">
                <a:latin typeface="Calibri"/>
                <a:cs typeface="Calibri"/>
              </a:rPr>
              <a:t>Ahuachapán. </a:t>
            </a:r>
            <a:r>
              <a:rPr dirty="0" sz="1100" spc="85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el  </a:t>
            </a:r>
            <a:r>
              <a:rPr dirty="0" sz="1100" spc="45">
                <a:latin typeface="Calibri"/>
                <a:cs typeface="Calibri"/>
              </a:rPr>
              <a:t>resto del </a:t>
            </a:r>
            <a:r>
              <a:rPr dirty="0" sz="1100" spc="40">
                <a:latin typeface="Calibri"/>
                <a:cs typeface="Calibri"/>
              </a:rPr>
              <a:t>país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45">
                <a:latin typeface="Calibri"/>
                <a:cs typeface="Calibri"/>
              </a:rPr>
              <a:t>prevé </a:t>
            </a:r>
            <a:r>
              <a:rPr dirty="0" sz="1100" spc="55">
                <a:latin typeface="Calibri"/>
                <a:cs typeface="Calibri"/>
              </a:rPr>
              <a:t>escenario </a:t>
            </a:r>
            <a:r>
              <a:rPr dirty="0" sz="1100" spc="65">
                <a:latin typeface="Calibri"/>
                <a:cs typeface="Calibri"/>
              </a:rPr>
              <a:t>Normal </a:t>
            </a:r>
            <a:r>
              <a:rPr dirty="0" sz="1100" spc="60">
                <a:latin typeface="Calibri"/>
                <a:cs typeface="Calibri"/>
              </a:rPr>
              <a:t>en </a:t>
            </a:r>
            <a:r>
              <a:rPr dirty="0" sz="1100" spc="30">
                <a:latin typeface="Calibri"/>
                <a:cs typeface="Calibri"/>
              </a:rPr>
              <a:t>la franja </a:t>
            </a:r>
            <a:r>
              <a:rPr dirty="0" sz="1100" spc="45">
                <a:latin typeface="Calibri"/>
                <a:cs typeface="Calibri"/>
              </a:rPr>
              <a:t>norte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75">
                <a:latin typeface="Calibri"/>
                <a:cs typeface="Calibri"/>
              </a:rPr>
              <a:t>Cabañas </a:t>
            </a:r>
            <a:r>
              <a:rPr dirty="0" sz="1100" spc="45">
                <a:latin typeface="Calibri"/>
                <a:cs typeface="Calibri"/>
              </a:rPr>
              <a:t>a Santa </a:t>
            </a:r>
            <a:r>
              <a:rPr dirty="0" sz="1100" spc="35">
                <a:latin typeface="Calibri"/>
                <a:cs typeface="Calibri"/>
              </a:rPr>
              <a:t>Ana,  </a:t>
            </a:r>
            <a:r>
              <a:rPr dirty="0" sz="1100" spc="65">
                <a:latin typeface="Calibri"/>
                <a:cs typeface="Calibri"/>
              </a:rPr>
              <a:t>Ahuachapán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60">
                <a:latin typeface="Calibri"/>
                <a:cs typeface="Calibri"/>
              </a:rPr>
              <a:t>Sonsonate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70">
                <a:latin typeface="Calibri"/>
                <a:cs typeface="Calibri"/>
              </a:rPr>
              <a:t>occidente </a:t>
            </a:r>
            <a:r>
              <a:rPr dirty="0" sz="1100" spc="50">
                <a:latin typeface="Calibri"/>
                <a:cs typeface="Calibri"/>
              </a:rPr>
              <a:t>y sobre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85">
                <a:latin typeface="Calibri"/>
                <a:cs typeface="Calibri"/>
              </a:rPr>
              <a:t>zona </a:t>
            </a:r>
            <a:r>
              <a:rPr dirty="0" sz="1100" spc="40">
                <a:latin typeface="Calibri"/>
                <a:cs typeface="Calibri"/>
              </a:rPr>
              <a:t>paracentral </a:t>
            </a:r>
            <a:r>
              <a:rPr dirty="0" sz="1100" spc="75">
                <a:latin typeface="Calibri"/>
                <a:cs typeface="Calibri"/>
              </a:rPr>
              <a:t>La </a:t>
            </a:r>
            <a:r>
              <a:rPr dirty="0" sz="1100" spc="60">
                <a:latin typeface="Calibri"/>
                <a:cs typeface="Calibri"/>
              </a:rPr>
              <a:t>Paz, San </a:t>
            </a:r>
            <a:r>
              <a:rPr dirty="0" sz="1100" spc="50">
                <a:latin typeface="Calibri"/>
                <a:cs typeface="Calibri"/>
              </a:rPr>
              <a:t>Vicente y  </a:t>
            </a:r>
            <a:r>
              <a:rPr dirty="0" sz="1100" spc="40">
                <a:latin typeface="Calibri"/>
                <a:cs typeface="Calibri"/>
              </a:rPr>
              <a:t>sur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65">
                <a:latin typeface="Calibri"/>
                <a:cs typeface="Calibri"/>
              </a:rPr>
              <a:t>San </a:t>
            </a:r>
            <a:r>
              <a:rPr dirty="0" sz="1100" spc="35">
                <a:latin typeface="Calibri"/>
                <a:cs typeface="Calibri"/>
              </a:rPr>
              <a:t>Miguel, </a:t>
            </a:r>
            <a:r>
              <a:rPr dirty="0" sz="1100" spc="114">
                <a:latin typeface="Calibri"/>
                <a:cs typeface="Calibri"/>
              </a:rPr>
              <a:t>como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50">
                <a:latin typeface="Calibri"/>
                <a:cs typeface="Calibri"/>
              </a:rPr>
              <a:t>observa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Figura</a:t>
            </a:r>
            <a:r>
              <a:rPr dirty="0" sz="1100" spc="-60">
                <a:latin typeface="Calibri"/>
                <a:cs typeface="Calibri"/>
              </a:rPr>
              <a:t> </a:t>
            </a:r>
            <a:r>
              <a:rPr dirty="0" sz="1100" spc="35">
                <a:latin typeface="Calibri"/>
                <a:cs typeface="Calibri"/>
              </a:rPr>
              <a:t>23.</a:t>
            </a:r>
            <a:endParaRPr sz="1100">
              <a:latin typeface="Calibri"/>
              <a:cs typeface="Calibri"/>
            </a:endParaRPr>
          </a:p>
          <a:p>
            <a:pPr algn="just" marL="12700" marR="6350">
              <a:lnSpc>
                <a:spcPct val="114799"/>
              </a:lnSpc>
              <a:spcBef>
                <a:spcPts val="815"/>
              </a:spcBef>
            </a:pPr>
            <a:r>
              <a:rPr dirty="0" sz="1100" spc="55">
                <a:latin typeface="Calibri"/>
                <a:cs typeface="Calibri"/>
              </a:rPr>
              <a:t>El </a:t>
            </a:r>
            <a:r>
              <a:rPr dirty="0" sz="1100" spc="75">
                <a:latin typeface="Calibri"/>
                <a:cs typeface="Calibri"/>
              </a:rPr>
              <a:t>acumulado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60">
                <a:latin typeface="Calibri"/>
                <a:cs typeface="Calibri"/>
              </a:rPr>
              <a:t>mensual </a:t>
            </a:r>
            <a:r>
              <a:rPr dirty="0" sz="1100" spc="70">
                <a:latin typeface="Calibri"/>
                <a:cs typeface="Calibri"/>
              </a:rPr>
              <a:t>en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65">
                <a:latin typeface="Calibri"/>
                <a:cs typeface="Calibri"/>
              </a:rPr>
              <a:t>mayor </a:t>
            </a:r>
            <a:r>
              <a:rPr dirty="0" sz="1100" spc="30">
                <a:latin typeface="Calibri"/>
                <a:cs typeface="Calibri"/>
              </a:rPr>
              <a:t>parte </a:t>
            </a:r>
            <a:r>
              <a:rPr dirty="0" sz="1100" spc="50">
                <a:latin typeface="Calibri"/>
                <a:cs typeface="Calibri"/>
              </a:rPr>
              <a:t>del </a:t>
            </a:r>
            <a:r>
              <a:rPr dirty="0" sz="1100" spc="25">
                <a:latin typeface="Calibri"/>
                <a:cs typeface="Calibri"/>
              </a:rPr>
              <a:t>territorio </a:t>
            </a:r>
            <a:r>
              <a:rPr dirty="0" sz="1100" spc="40">
                <a:latin typeface="Calibri"/>
                <a:cs typeface="Calibri"/>
              </a:rPr>
              <a:t>será </a:t>
            </a:r>
            <a:r>
              <a:rPr dirty="0" sz="1100" spc="35">
                <a:latin typeface="Calibri"/>
                <a:cs typeface="Calibri"/>
              </a:rPr>
              <a:t>entre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80">
                <a:latin typeface="Calibri"/>
                <a:cs typeface="Calibri"/>
              </a:rPr>
              <a:t>350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110">
                <a:latin typeface="Calibri"/>
                <a:cs typeface="Calibri"/>
              </a:rPr>
              <a:t>400  </a:t>
            </a:r>
            <a:r>
              <a:rPr dirty="0" sz="1100" spc="80">
                <a:latin typeface="Calibri"/>
                <a:cs typeface="Calibri"/>
              </a:rPr>
              <a:t>mm,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70">
                <a:latin typeface="Calibri"/>
                <a:cs typeface="Calibri"/>
              </a:rPr>
              <a:t>máximos </a:t>
            </a:r>
            <a:r>
              <a:rPr dirty="0" sz="1100" spc="45">
                <a:latin typeface="Calibri"/>
                <a:cs typeface="Calibri"/>
              </a:rPr>
              <a:t>aislados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85">
                <a:latin typeface="Calibri"/>
                <a:cs typeface="Calibri"/>
              </a:rPr>
              <a:t>450 </a:t>
            </a:r>
            <a:r>
              <a:rPr dirty="0" sz="1100" spc="130">
                <a:latin typeface="Calibri"/>
                <a:cs typeface="Calibri"/>
              </a:rPr>
              <a:t>mm </a:t>
            </a:r>
            <a:r>
              <a:rPr dirty="0" sz="1100" spc="60">
                <a:latin typeface="Calibri"/>
                <a:cs typeface="Calibri"/>
              </a:rPr>
              <a:t>en </a:t>
            </a:r>
            <a:r>
              <a:rPr dirty="0" sz="1100" spc="75">
                <a:latin typeface="Calibri"/>
                <a:cs typeface="Calibri"/>
              </a:rPr>
              <a:t>complejo </a:t>
            </a:r>
            <a:r>
              <a:rPr dirty="0" sz="1100" spc="70">
                <a:latin typeface="Calibri"/>
                <a:cs typeface="Calibri"/>
              </a:rPr>
              <a:t>volcánico </a:t>
            </a:r>
            <a:r>
              <a:rPr dirty="0" sz="1100" spc="65">
                <a:latin typeface="Calibri"/>
                <a:cs typeface="Calibri"/>
              </a:rPr>
              <a:t>Apaneca-Ilamatepec. </a:t>
            </a:r>
            <a:r>
              <a:rPr dirty="0" sz="1100" spc="85">
                <a:latin typeface="Calibri"/>
                <a:cs typeface="Calibri"/>
              </a:rPr>
              <a:t>Los  </a:t>
            </a:r>
            <a:r>
              <a:rPr dirty="0" sz="1100" spc="70">
                <a:latin typeface="Calibri"/>
                <a:cs typeface="Calibri"/>
              </a:rPr>
              <a:t>acumulados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70">
                <a:latin typeface="Calibri"/>
                <a:cs typeface="Calibri"/>
              </a:rPr>
              <a:t>menor </a:t>
            </a:r>
            <a:r>
              <a:rPr dirty="0" sz="1100" spc="60">
                <a:latin typeface="Calibri"/>
                <a:cs typeface="Calibri"/>
              </a:rPr>
              <a:t>magnitud </a:t>
            </a:r>
            <a:r>
              <a:rPr dirty="0" sz="1100" spc="40">
                <a:latin typeface="Calibri"/>
                <a:cs typeface="Calibri"/>
              </a:rPr>
              <a:t>están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30">
                <a:latin typeface="Calibri"/>
                <a:cs typeface="Calibri"/>
              </a:rPr>
              <a:t>el </a:t>
            </a:r>
            <a:r>
              <a:rPr dirty="0" sz="1100" spc="60">
                <a:latin typeface="Calibri"/>
                <a:cs typeface="Calibri"/>
              </a:rPr>
              <a:t>sector </a:t>
            </a:r>
            <a:r>
              <a:rPr dirty="0" sz="1100" spc="45">
                <a:latin typeface="Calibri"/>
                <a:cs typeface="Calibri"/>
              </a:rPr>
              <a:t>norte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45">
                <a:latin typeface="Calibri"/>
                <a:cs typeface="Calibri"/>
              </a:rPr>
              <a:t>Santa </a:t>
            </a:r>
            <a:r>
              <a:rPr dirty="0" sz="1100" spc="50">
                <a:latin typeface="Calibri"/>
                <a:cs typeface="Calibri"/>
              </a:rPr>
              <a:t>Ana y </a:t>
            </a:r>
            <a:r>
              <a:rPr dirty="0" sz="1100" spc="30">
                <a:latin typeface="Calibri"/>
                <a:cs typeface="Calibri"/>
              </a:rPr>
              <a:t>al </a:t>
            </a:r>
            <a:r>
              <a:rPr dirty="0" sz="1100" spc="55">
                <a:latin typeface="Calibri"/>
                <a:cs typeface="Calibri"/>
              </a:rPr>
              <a:t>sur-oriente  </a:t>
            </a:r>
            <a:r>
              <a:rPr dirty="0" sz="1100" spc="40">
                <a:latin typeface="Calibri"/>
                <a:cs typeface="Calibri"/>
              </a:rPr>
              <a:t>entre </a:t>
            </a:r>
            <a:r>
              <a:rPr dirty="0" sz="1100" spc="60">
                <a:latin typeface="Calibri"/>
                <a:cs typeface="Calibri"/>
              </a:rPr>
              <a:t>San </a:t>
            </a:r>
            <a:r>
              <a:rPr dirty="0" sz="1100" spc="40">
                <a:latin typeface="Calibri"/>
                <a:cs typeface="Calibri"/>
              </a:rPr>
              <a:t>Miguel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80">
                <a:latin typeface="Calibri"/>
                <a:cs typeface="Calibri"/>
              </a:rPr>
              <a:t>La </a:t>
            </a:r>
            <a:r>
              <a:rPr dirty="0" sz="1100" spc="70">
                <a:latin typeface="Calibri"/>
                <a:cs typeface="Calibri"/>
              </a:rPr>
              <a:t>Unión </a:t>
            </a:r>
            <a:r>
              <a:rPr dirty="0" sz="1100" spc="110">
                <a:latin typeface="Calibri"/>
                <a:cs typeface="Calibri"/>
              </a:rPr>
              <a:t>con </a:t>
            </a:r>
            <a:r>
              <a:rPr dirty="0" sz="1100" spc="70">
                <a:latin typeface="Calibri"/>
                <a:cs typeface="Calibri"/>
              </a:rPr>
              <a:t>acumulados </a:t>
            </a:r>
            <a:r>
              <a:rPr dirty="0" sz="1100" spc="45">
                <a:latin typeface="Calibri"/>
                <a:cs typeface="Calibri"/>
              </a:rPr>
              <a:t>alrededor </a:t>
            </a:r>
            <a:r>
              <a:rPr dirty="0" sz="1100" spc="50">
                <a:latin typeface="Calibri"/>
                <a:cs typeface="Calibri"/>
              </a:rPr>
              <a:t>de </a:t>
            </a:r>
            <a:r>
              <a:rPr dirty="0" sz="1100" spc="100">
                <a:latin typeface="Calibri"/>
                <a:cs typeface="Calibri"/>
              </a:rPr>
              <a:t>300 </a:t>
            </a:r>
            <a:r>
              <a:rPr dirty="0" sz="1100" spc="130">
                <a:latin typeface="Calibri"/>
                <a:cs typeface="Calibri"/>
              </a:rPr>
              <a:t>mm </a:t>
            </a:r>
            <a:r>
              <a:rPr dirty="0" sz="1100" spc="40">
                <a:latin typeface="Calibri"/>
                <a:cs typeface="Calibri"/>
              </a:rPr>
              <a:t>durante el </a:t>
            </a:r>
            <a:r>
              <a:rPr dirty="0" sz="1100" spc="55">
                <a:latin typeface="Calibri"/>
                <a:cs typeface="Calibri"/>
              </a:rPr>
              <a:t>mes. </a:t>
            </a:r>
            <a:r>
              <a:rPr dirty="0" sz="1100" spc="35">
                <a:latin typeface="Calibri"/>
                <a:cs typeface="Calibri"/>
              </a:rPr>
              <a:t>(Figura  24).</a:t>
            </a:r>
            <a:endParaRPr sz="1100">
              <a:latin typeface="Calibri"/>
              <a:cs typeface="Calibri"/>
            </a:endParaRPr>
          </a:p>
          <a:p>
            <a:pPr algn="just" marL="12700" marR="6350">
              <a:lnSpc>
                <a:spcPct val="114500"/>
              </a:lnSpc>
              <a:spcBef>
                <a:spcPts val="825"/>
              </a:spcBef>
            </a:pPr>
            <a:r>
              <a:rPr dirty="0" sz="1100" spc="30">
                <a:latin typeface="Calibri"/>
                <a:cs typeface="Calibri"/>
              </a:rPr>
              <a:t>Al </a:t>
            </a:r>
            <a:r>
              <a:rPr dirty="0" sz="1100" spc="65">
                <a:latin typeface="Calibri"/>
                <a:cs typeface="Calibri"/>
              </a:rPr>
              <a:t>comparar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70">
                <a:latin typeface="Calibri"/>
                <a:cs typeface="Calibri"/>
              </a:rPr>
              <a:t>acumulados </a:t>
            </a:r>
            <a:r>
              <a:rPr dirty="0" sz="1100" spc="55">
                <a:latin typeface="Calibri"/>
                <a:cs typeface="Calibri"/>
              </a:rPr>
              <a:t>esperados </a:t>
            </a:r>
            <a:r>
              <a:rPr dirty="0" sz="1100" spc="105">
                <a:latin typeface="Calibri"/>
                <a:cs typeface="Calibri"/>
              </a:rPr>
              <a:t>con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70">
                <a:latin typeface="Calibri"/>
                <a:cs typeface="Calibri"/>
              </a:rPr>
              <a:t>norma </a:t>
            </a:r>
            <a:r>
              <a:rPr dirty="0" sz="1100" spc="65">
                <a:latin typeface="Calibri"/>
                <a:cs typeface="Calibri"/>
              </a:rPr>
              <a:t>climatológica de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35">
                <a:latin typeface="Calibri"/>
                <a:cs typeface="Calibri"/>
              </a:rPr>
              <a:t>serie </a:t>
            </a:r>
            <a:r>
              <a:rPr dirty="0" sz="1100" spc="65">
                <a:latin typeface="Calibri"/>
                <a:cs typeface="Calibri"/>
              </a:rPr>
              <a:t>1991-2020,  </a:t>
            </a:r>
            <a:r>
              <a:rPr dirty="0" sz="1100" spc="35">
                <a:latin typeface="Calibri"/>
                <a:cs typeface="Calibri"/>
              </a:rPr>
              <a:t>arrojan </a:t>
            </a:r>
            <a:r>
              <a:rPr dirty="0" sz="1100" spc="55">
                <a:latin typeface="Calibri"/>
                <a:cs typeface="Calibri"/>
              </a:rPr>
              <a:t>anomalías </a:t>
            </a:r>
            <a:r>
              <a:rPr dirty="0" sz="1100" spc="40">
                <a:latin typeface="Calibri"/>
                <a:cs typeface="Calibri"/>
              </a:rPr>
              <a:t>positivas </a:t>
            </a:r>
            <a:r>
              <a:rPr dirty="0" sz="1100" spc="70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25">
                <a:latin typeface="Calibri"/>
                <a:cs typeface="Calibri"/>
              </a:rPr>
              <a:t>territorio </a:t>
            </a:r>
            <a:r>
              <a:rPr dirty="0" sz="1100" spc="40">
                <a:latin typeface="Calibri"/>
                <a:cs typeface="Calibri"/>
              </a:rPr>
              <a:t>entre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95">
                <a:latin typeface="Calibri"/>
                <a:cs typeface="Calibri"/>
              </a:rPr>
              <a:t>+10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100">
                <a:latin typeface="Calibri"/>
                <a:cs typeface="Calibri"/>
              </a:rPr>
              <a:t>+100 </a:t>
            </a:r>
            <a:r>
              <a:rPr dirty="0" sz="1100" spc="125">
                <a:latin typeface="Calibri"/>
                <a:cs typeface="Calibri"/>
              </a:rPr>
              <a:t>mm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45">
                <a:latin typeface="Calibri"/>
                <a:cs typeface="Calibri"/>
              </a:rPr>
              <a:t>alrededor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105">
                <a:latin typeface="Calibri"/>
                <a:cs typeface="Calibri"/>
              </a:rPr>
              <a:t>-10mm  </a:t>
            </a:r>
            <a:r>
              <a:rPr dirty="0" sz="1100" spc="60">
                <a:latin typeface="Calibri"/>
                <a:cs typeface="Calibri"/>
              </a:rPr>
              <a:t>únicamente </a:t>
            </a:r>
            <a:r>
              <a:rPr dirty="0" sz="1100" spc="70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55">
                <a:latin typeface="Calibri"/>
                <a:cs typeface="Calibri"/>
              </a:rPr>
              <a:t>sector </a:t>
            </a:r>
            <a:r>
              <a:rPr dirty="0" sz="1100" spc="70">
                <a:latin typeface="Calibri"/>
                <a:cs typeface="Calibri"/>
              </a:rPr>
              <a:t>nor-occidental </a:t>
            </a:r>
            <a:r>
              <a:rPr dirty="0" sz="1100" spc="40">
                <a:latin typeface="Calibri"/>
                <a:cs typeface="Calibri"/>
              </a:rPr>
              <a:t>(Figura</a:t>
            </a:r>
            <a:r>
              <a:rPr dirty="0" sz="1100" spc="-60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25).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59612" y="8499080"/>
            <a:ext cx="5209540" cy="177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Tahoma"/>
                <a:cs typeface="Tahoma"/>
              </a:rPr>
              <a:t>Figura </a:t>
            </a:r>
            <a:r>
              <a:rPr dirty="0" sz="1000" spc="-20">
                <a:latin typeface="Tahoma"/>
                <a:cs typeface="Tahoma"/>
              </a:rPr>
              <a:t>23. </a:t>
            </a:r>
            <a:r>
              <a:rPr dirty="0" sz="1000" spc="5">
                <a:latin typeface="Tahoma"/>
                <a:cs typeface="Tahoma"/>
              </a:rPr>
              <a:t>Perspectiva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15">
                <a:latin typeface="Tahoma"/>
                <a:cs typeface="Tahoma"/>
              </a:rPr>
              <a:t>escenarios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-10">
                <a:latin typeface="Tahoma"/>
                <a:cs typeface="Tahoma"/>
              </a:rPr>
              <a:t>lluvia para </a:t>
            </a:r>
            <a:r>
              <a:rPr dirty="0" sz="1000" spc="15">
                <a:latin typeface="Tahoma"/>
                <a:cs typeface="Tahoma"/>
              </a:rPr>
              <a:t>agosto </a:t>
            </a:r>
            <a:r>
              <a:rPr dirty="0" sz="1000" spc="10">
                <a:latin typeface="Tahoma"/>
                <a:cs typeface="Tahoma"/>
              </a:rPr>
              <a:t>2024. </a:t>
            </a:r>
            <a:r>
              <a:rPr dirty="0" sz="1000">
                <a:latin typeface="Tahoma"/>
                <a:cs typeface="Tahoma"/>
              </a:rPr>
              <a:t>Fuente:</a:t>
            </a:r>
            <a:r>
              <a:rPr dirty="0" sz="1000" spc="-160">
                <a:latin typeface="Tahoma"/>
                <a:cs typeface="Tahoma"/>
              </a:rPr>
              <a:t> </a:t>
            </a:r>
            <a:r>
              <a:rPr dirty="0" sz="1000" spc="30">
                <a:latin typeface="Tahoma"/>
                <a:cs typeface="Tahoma"/>
              </a:rPr>
              <a:t>MARN-DOA-GMT.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54024" y="8503920"/>
            <a:ext cx="5866130" cy="0"/>
          </a:xfrm>
          <a:custGeom>
            <a:avLst/>
            <a:gdLst/>
            <a:ahLst/>
            <a:cxnLst/>
            <a:rect l="l" t="t" r="r" b="b"/>
            <a:pathLst>
              <a:path w="5866130" h="0">
                <a:moveTo>
                  <a:pt x="0" y="0"/>
                </a:moveTo>
                <a:lnTo>
                  <a:pt x="5865876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283208" y="4620767"/>
            <a:ext cx="5020055" cy="37551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1015" y="9061412"/>
            <a:ext cx="15240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33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56311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59612" y="4501627"/>
            <a:ext cx="5057775" cy="177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Tahoma"/>
                <a:cs typeface="Tahoma"/>
              </a:rPr>
              <a:t>Figura </a:t>
            </a:r>
            <a:r>
              <a:rPr dirty="0" sz="1000">
                <a:latin typeface="Tahoma"/>
                <a:cs typeface="Tahoma"/>
              </a:rPr>
              <a:t>24. </a:t>
            </a:r>
            <a:r>
              <a:rPr dirty="0" sz="1000" spc="5">
                <a:latin typeface="Tahoma"/>
                <a:cs typeface="Tahoma"/>
              </a:rPr>
              <a:t>Perspectiva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-10">
                <a:latin typeface="Tahoma"/>
                <a:cs typeface="Tahoma"/>
              </a:rPr>
              <a:t>lluvia </a:t>
            </a:r>
            <a:r>
              <a:rPr dirty="0" sz="1000" spc="20">
                <a:latin typeface="Tahoma"/>
                <a:cs typeface="Tahoma"/>
              </a:rPr>
              <a:t>acumulada </a:t>
            </a:r>
            <a:r>
              <a:rPr dirty="0" sz="1000" spc="-10">
                <a:latin typeface="Tahoma"/>
                <a:cs typeface="Tahoma"/>
              </a:rPr>
              <a:t>para </a:t>
            </a:r>
            <a:r>
              <a:rPr dirty="0" sz="1000" spc="20">
                <a:latin typeface="Tahoma"/>
                <a:cs typeface="Tahoma"/>
              </a:rPr>
              <a:t>agosto </a:t>
            </a:r>
            <a:r>
              <a:rPr dirty="0" sz="1000" spc="10">
                <a:latin typeface="Tahoma"/>
                <a:cs typeface="Tahoma"/>
              </a:rPr>
              <a:t>2024. </a:t>
            </a:r>
            <a:r>
              <a:rPr dirty="0" sz="1000">
                <a:latin typeface="Tahoma"/>
                <a:cs typeface="Tahoma"/>
              </a:rPr>
              <a:t>Fuente:</a:t>
            </a:r>
            <a:r>
              <a:rPr dirty="0" sz="1000" spc="-210">
                <a:latin typeface="Tahoma"/>
                <a:cs typeface="Tahoma"/>
              </a:rPr>
              <a:t> </a:t>
            </a:r>
            <a:r>
              <a:rPr dirty="0" sz="1000" spc="30">
                <a:latin typeface="Tahoma"/>
                <a:cs typeface="Tahoma"/>
              </a:rPr>
              <a:t>MARN-DOA-GMT.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54024" y="4506467"/>
            <a:ext cx="5866130" cy="0"/>
          </a:xfrm>
          <a:custGeom>
            <a:avLst/>
            <a:gdLst/>
            <a:ahLst/>
            <a:cxnLst/>
            <a:rect l="l" t="t" r="r" b="b"/>
            <a:pathLst>
              <a:path w="5866130" h="0">
                <a:moveTo>
                  <a:pt x="0" y="0"/>
                </a:moveTo>
                <a:lnTo>
                  <a:pt x="5865876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959612" y="8430500"/>
            <a:ext cx="5789295" cy="177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Tahoma"/>
                <a:cs typeface="Tahoma"/>
              </a:rPr>
              <a:t>Figura </a:t>
            </a:r>
            <a:r>
              <a:rPr dirty="0" sz="1000" spc="-20">
                <a:latin typeface="Tahoma"/>
                <a:cs typeface="Tahoma"/>
              </a:rPr>
              <a:t>25. </a:t>
            </a:r>
            <a:r>
              <a:rPr dirty="0" sz="1000" spc="5">
                <a:latin typeface="Tahoma"/>
                <a:cs typeface="Tahoma"/>
              </a:rPr>
              <a:t>Perspectiva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10">
                <a:latin typeface="Tahoma"/>
                <a:cs typeface="Tahoma"/>
              </a:rPr>
              <a:t>anomalía </a:t>
            </a:r>
            <a:r>
              <a:rPr dirty="0" sz="1000" spc="20">
                <a:latin typeface="Tahoma"/>
                <a:cs typeface="Tahoma"/>
              </a:rPr>
              <a:t>de </a:t>
            </a:r>
            <a:r>
              <a:rPr dirty="0" sz="1000" spc="-10">
                <a:latin typeface="Tahoma"/>
                <a:cs typeface="Tahoma"/>
              </a:rPr>
              <a:t>lluvia </a:t>
            </a:r>
            <a:r>
              <a:rPr dirty="0" sz="1000" spc="20">
                <a:latin typeface="Tahoma"/>
                <a:cs typeface="Tahoma"/>
              </a:rPr>
              <a:t>acumulada </a:t>
            </a:r>
            <a:r>
              <a:rPr dirty="0" sz="1000" spc="-10">
                <a:latin typeface="Tahoma"/>
                <a:cs typeface="Tahoma"/>
              </a:rPr>
              <a:t>para </a:t>
            </a:r>
            <a:r>
              <a:rPr dirty="0" sz="1000" spc="15">
                <a:latin typeface="Tahoma"/>
                <a:cs typeface="Tahoma"/>
              </a:rPr>
              <a:t>agosto </a:t>
            </a:r>
            <a:r>
              <a:rPr dirty="0" sz="1000" spc="10">
                <a:latin typeface="Tahoma"/>
                <a:cs typeface="Tahoma"/>
              </a:rPr>
              <a:t>2024. </a:t>
            </a:r>
            <a:r>
              <a:rPr dirty="0" sz="1000">
                <a:latin typeface="Tahoma"/>
                <a:cs typeface="Tahoma"/>
              </a:rPr>
              <a:t>Fuente:</a:t>
            </a:r>
            <a:r>
              <a:rPr dirty="0" sz="1000" spc="-170">
                <a:latin typeface="Tahoma"/>
                <a:cs typeface="Tahoma"/>
              </a:rPr>
              <a:t> </a:t>
            </a:r>
            <a:r>
              <a:rPr dirty="0" sz="1000" spc="30">
                <a:latin typeface="Tahoma"/>
                <a:cs typeface="Tahoma"/>
              </a:rPr>
              <a:t>MARN-DOA-GMT.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54024" y="8435340"/>
            <a:ext cx="5866130" cy="0"/>
          </a:xfrm>
          <a:custGeom>
            <a:avLst/>
            <a:gdLst/>
            <a:ahLst/>
            <a:cxnLst/>
            <a:rect l="l" t="t" r="r" b="b"/>
            <a:pathLst>
              <a:path w="5866130" h="0">
                <a:moveTo>
                  <a:pt x="0" y="0"/>
                </a:moveTo>
                <a:lnTo>
                  <a:pt x="5865876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511807" y="917448"/>
            <a:ext cx="4584191" cy="34869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508207" y="4868605"/>
            <a:ext cx="4588761" cy="34570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1015" y="9061412"/>
            <a:ext cx="15240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34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56311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59612" y="998145"/>
            <a:ext cx="1476375" cy="2997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800" spc="85" i="1">
                <a:latin typeface="Trebuchet MS"/>
                <a:cs typeface="Trebuchet MS"/>
              </a:rPr>
              <a:t>Conclusiones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46480" y="1661209"/>
            <a:ext cx="5767070" cy="4488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41300" marR="6985" indent="-228600">
              <a:lnSpc>
                <a:spcPct val="114500"/>
              </a:lnSpc>
              <a:spcBef>
                <a:spcPts val="100"/>
              </a:spcBef>
              <a:buFont typeface="Courier New"/>
              <a:buChar char="●"/>
              <a:tabLst>
                <a:tab pos="241300" algn="l"/>
              </a:tabLst>
            </a:pPr>
            <a:r>
              <a:rPr dirty="0" sz="1100" spc="55">
                <a:latin typeface="Calibri"/>
                <a:cs typeface="Calibri"/>
              </a:rPr>
              <a:t>El </a:t>
            </a:r>
            <a:r>
              <a:rPr dirty="0" sz="1100" spc="50">
                <a:latin typeface="Calibri"/>
                <a:cs typeface="Calibri"/>
              </a:rPr>
              <a:t>inicio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80">
                <a:latin typeface="Calibri"/>
                <a:cs typeface="Calibri"/>
              </a:rPr>
              <a:t>época </a:t>
            </a:r>
            <a:r>
              <a:rPr dirty="0" sz="1100" spc="40">
                <a:latin typeface="Calibri"/>
                <a:cs typeface="Calibri"/>
              </a:rPr>
              <a:t>lluviosa tendrá </a:t>
            </a:r>
            <a:r>
              <a:rPr dirty="0" sz="1100" spc="50">
                <a:latin typeface="Calibri"/>
                <a:cs typeface="Calibri"/>
              </a:rPr>
              <a:t>lugar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manera </a:t>
            </a:r>
            <a:r>
              <a:rPr dirty="0" sz="1100" spc="60">
                <a:latin typeface="Calibri"/>
                <a:cs typeface="Calibri"/>
              </a:rPr>
              <a:t>escalonada </a:t>
            </a:r>
            <a:r>
              <a:rPr dirty="0" sz="1100" spc="40">
                <a:latin typeface="Calibri"/>
                <a:cs typeface="Calibri"/>
              </a:rPr>
              <a:t>durante el </a:t>
            </a:r>
            <a:r>
              <a:rPr dirty="0" sz="1100" spc="80">
                <a:latin typeface="Calibri"/>
                <a:cs typeface="Calibri"/>
              </a:rPr>
              <a:t>mes </a:t>
            </a:r>
            <a:r>
              <a:rPr dirty="0" sz="1100" spc="45">
                <a:latin typeface="Calibri"/>
                <a:cs typeface="Calibri"/>
              </a:rPr>
              <a:t>de  </a:t>
            </a:r>
            <a:r>
              <a:rPr dirty="0" sz="1100" spc="80">
                <a:latin typeface="Calibri"/>
                <a:cs typeface="Calibri"/>
              </a:rPr>
              <a:t>mayo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20">
                <a:latin typeface="Calibri"/>
                <a:cs typeface="Calibri"/>
              </a:rPr>
              <a:t>partir </a:t>
            </a:r>
            <a:r>
              <a:rPr dirty="0" sz="1100" spc="50">
                <a:latin typeface="Calibri"/>
                <a:cs typeface="Calibri"/>
              </a:rPr>
              <a:t>del </a:t>
            </a:r>
            <a:r>
              <a:rPr dirty="0" sz="1100" spc="5">
                <a:latin typeface="Calibri"/>
                <a:cs typeface="Calibri"/>
              </a:rPr>
              <a:t>15 </a:t>
            </a:r>
            <a:r>
              <a:rPr dirty="0" sz="1100" spc="65">
                <a:latin typeface="Calibri"/>
                <a:cs typeface="Calibri"/>
              </a:rPr>
              <a:t>de mayo, </a:t>
            </a:r>
            <a:r>
              <a:rPr dirty="0" sz="1100" spc="110">
                <a:latin typeface="Calibri"/>
                <a:cs typeface="Calibri"/>
              </a:rPr>
              <a:t>con </a:t>
            </a:r>
            <a:r>
              <a:rPr dirty="0" sz="1100" spc="65">
                <a:latin typeface="Calibri"/>
                <a:cs typeface="Calibri"/>
              </a:rPr>
              <a:t>un </a:t>
            </a:r>
            <a:r>
              <a:rPr dirty="0" sz="1100" spc="50">
                <a:latin typeface="Calibri"/>
                <a:cs typeface="Calibri"/>
              </a:rPr>
              <a:t>ligero </a:t>
            </a:r>
            <a:r>
              <a:rPr dirty="0" sz="1100" spc="40">
                <a:latin typeface="Calibri"/>
                <a:cs typeface="Calibri"/>
              </a:rPr>
              <a:t>atraso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50">
                <a:latin typeface="Calibri"/>
                <a:cs typeface="Calibri"/>
              </a:rPr>
              <a:t>primeros </a:t>
            </a:r>
            <a:r>
              <a:rPr dirty="0" sz="1100" spc="40">
                <a:latin typeface="Calibri"/>
                <a:cs typeface="Calibri"/>
              </a:rPr>
              <a:t>días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45">
                <a:latin typeface="Calibri"/>
                <a:cs typeface="Calibri"/>
              </a:rPr>
              <a:t>junio </a:t>
            </a:r>
            <a:r>
              <a:rPr dirty="0" sz="1100" spc="70">
                <a:latin typeface="Calibri"/>
                <a:cs typeface="Calibri"/>
              </a:rPr>
              <a:t>en </a:t>
            </a:r>
            <a:r>
              <a:rPr dirty="0" sz="1100" spc="20">
                <a:latin typeface="Calibri"/>
                <a:cs typeface="Calibri"/>
              </a:rPr>
              <a:t>la  </a:t>
            </a:r>
            <a:r>
              <a:rPr dirty="0" sz="1100" spc="85">
                <a:latin typeface="Calibri"/>
                <a:cs typeface="Calibri"/>
              </a:rPr>
              <a:t>zona </a:t>
            </a:r>
            <a:r>
              <a:rPr dirty="0" sz="1100" spc="55">
                <a:latin typeface="Calibri"/>
                <a:cs typeface="Calibri"/>
              </a:rPr>
              <a:t>costera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50">
                <a:latin typeface="Calibri"/>
                <a:cs typeface="Calibri"/>
              </a:rPr>
              <a:t>Usulután y </a:t>
            </a:r>
            <a:r>
              <a:rPr dirty="0" sz="1100" spc="65">
                <a:latin typeface="Calibri"/>
                <a:cs typeface="Calibri"/>
              </a:rPr>
              <a:t>San</a:t>
            </a:r>
            <a:r>
              <a:rPr dirty="0" sz="1100" spc="-55">
                <a:latin typeface="Calibri"/>
                <a:cs typeface="Calibri"/>
              </a:rPr>
              <a:t> </a:t>
            </a:r>
            <a:r>
              <a:rPr dirty="0" sz="1100" spc="35">
                <a:latin typeface="Calibri"/>
                <a:cs typeface="Calibri"/>
              </a:rPr>
              <a:t>Miguel.</a:t>
            </a:r>
            <a:endParaRPr sz="1100">
              <a:latin typeface="Calibri"/>
              <a:cs typeface="Calibri"/>
            </a:endParaRPr>
          </a:p>
          <a:p>
            <a:pPr algn="just" marL="241300" marR="6350" indent="-228600">
              <a:lnSpc>
                <a:spcPct val="113599"/>
              </a:lnSpc>
              <a:spcBef>
                <a:spcPts val="825"/>
              </a:spcBef>
              <a:buFont typeface="Courier New"/>
              <a:buChar char="●"/>
              <a:tabLst>
                <a:tab pos="241300" algn="l"/>
              </a:tabLst>
            </a:pPr>
            <a:r>
              <a:rPr dirty="0" sz="1100" spc="65">
                <a:latin typeface="Calibri"/>
                <a:cs typeface="Calibri"/>
              </a:rPr>
              <a:t>Se </a:t>
            </a:r>
            <a:r>
              <a:rPr dirty="0" sz="1100" spc="45">
                <a:latin typeface="Calibri"/>
                <a:cs typeface="Calibri"/>
              </a:rPr>
              <a:t>espera </a:t>
            </a:r>
            <a:r>
              <a:rPr dirty="0" sz="1100" spc="60">
                <a:latin typeface="Calibri"/>
                <a:cs typeface="Calibri"/>
              </a:rPr>
              <a:t>que </a:t>
            </a:r>
            <a:r>
              <a:rPr dirty="0" sz="1100" spc="40">
                <a:latin typeface="Calibri"/>
                <a:cs typeface="Calibri"/>
              </a:rPr>
              <a:t>durante el </a:t>
            </a:r>
            <a:r>
              <a:rPr dirty="0" sz="1100" spc="30">
                <a:latin typeface="Calibri"/>
                <a:cs typeface="Calibri"/>
              </a:rPr>
              <a:t>trimestre </a:t>
            </a:r>
            <a:r>
              <a:rPr dirty="0" sz="1100" spc="60">
                <a:latin typeface="Calibri"/>
                <a:cs typeface="Calibri"/>
              </a:rPr>
              <a:t>que </a:t>
            </a:r>
            <a:r>
              <a:rPr dirty="0" sz="1100" spc="55">
                <a:latin typeface="Calibri"/>
                <a:cs typeface="Calibri"/>
              </a:rPr>
              <a:t>abarca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presente Perspectiva,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114">
                <a:latin typeface="Calibri"/>
                <a:cs typeface="Calibri"/>
              </a:rPr>
              <a:t>ENOS  </a:t>
            </a:r>
            <a:r>
              <a:rPr dirty="0" sz="1100" spc="75">
                <a:latin typeface="Calibri"/>
                <a:cs typeface="Calibri"/>
              </a:rPr>
              <a:t>permanezca </a:t>
            </a:r>
            <a:r>
              <a:rPr dirty="0" sz="1100" spc="60">
                <a:latin typeface="Calibri"/>
                <a:cs typeface="Calibri"/>
              </a:rPr>
              <a:t>en </a:t>
            </a:r>
            <a:r>
              <a:rPr dirty="0" sz="1100" spc="75">
                <a:latin typeface="Calibri"/>
                <a:cs typeface="Calibri"/>
              </a:rPr>
              <a:t>condiciones </a:t>
            </a:r>
            <a:r>
              <a:rPr dirty="0" sz="1100" spc="35">
                <a:latin typeface="Calibri"/>
                <a:cs typeface="Calibri"/>
              </a:rPr>
              <a:t>neutrales, </a:t>
            </a:r>
            <a:r>
              <a:rPr dirty="0" sz="1100" spc="55">
                <a:latin typeface="Calibri"/>
                <a:cs typeface="Calibri"/>
              </a:rPr>
              <a:t>esperando </a:t>
            </a:r>
            <a:r>
              <a:rPr dirty="0" sz="1100" spc="70">
                <a:latin typeface="Calibri"/>
                <a:cs typeface="Calibri"/>
              </a:rPr>
              <a:t>un </a:t>
            </a:r>
            <a:r>
              <a:rPr dirty="0" sz="1100" spc="80">
                <a:latin typeface="Calibri"/>
                <a:cs typeface="Calibri"/>
              </a:rPr>
              <a:t>cambio </a:t>
            </a:r>
            <a:r>
              <a:rPr dirty="0" sz="1100" spc="45">
                <a:latin typeface="Calibri"/>
                <a:cs typeface="Calibri"/>
              </a:rPr>
              <a:t>rápido a </a:t>
            </a:r>
            <a:r>
              <a:rPr dirty="0" sz="1100" spc="70">
                <a:latin typeface="Calibri"/>
                <a:cs typeface="Calibri"/>
              </a:rPr>
              <a:t>La</a:t>
            </a:r>
            <a:r>
              <a:rPr dirty="0" sz="1100" spc="-100">
                <a:latin typeface="Calibri"/>
                <a:cs typeface="Calibri"/>
              </a:rPr>
              <a:t> </a:t>
            </a:r>
            <a:r>
              <a:rPr dirty="0" sz="1100" spc="45">
                <a:latin typeface="Calibri"/>
                <a:cs typeface="Calibri"/>
              </a:rPr>
              <a:t>Niña.</a:t>
            </a:r>
            <a:endParaRPr sz="1100">
              <a:latin typeface="Calibri"/>
              <a:cs typeface="Calibri"/>
            </a:endParaRPr>
          </a:p>
          <a:p>
            <a:pPr algn="just" marL="241300" marR="5715" indent="-228600">
              <a:lnSpc>
                <a:spcPct val="114500"/>
              </a:lnSpc>
              <a:spcBef>
                <a:spcPts val="830"/>
              </a:spcBef>
              <a:buFont typeface="Courier New"/>
              <a:buChar char="●"/>
              <a:tabLst>
                <a:tab pos="241300" algn="l"/>
              </a:tabLst>
            </a:pPr>
            <a:r>
              <a:rPr dirty="0" sz="1100" spc="75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perspectiva </a:t>
            </a:r>
            <a:r>
              <a:rPr dirty="0" sz="1100" spc="60">
                <a:latin typeface="Calibri"/>
                <a:cs typeface="Calibri"/>
              </a:rPr>
              <a:t>nacional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lluvias </a:t>
            </a:r>
            <a:r>
              <a:rPr dirty="0" sz="1100" spc="40">
                <a:latin typeface="Calibri"/>
                <a:cs typeface="Calibri"/>
              </a:rPr>
              <a:t>durante el </a:t>
            </a:r>
            <a:r>
              <a:rPr dirty="0" sz="1100" spc="30">
                <a:latin typeface="Calibri"/>
                <a:cs typeface="Calibri"/>
              </a:rPr>
              <a:t>trimestre </a:t>
            </a:r>
            <a:r>
              <a:rPr dirty="0" sz="1100" spc="75">
                <a:latin typeface="Calibri"/>
                <a:cs typeface="Calibri"/>
              </a:rPr>
              <a:t>comprendido </a:t>
            </a:r>
            <a:r>
              <a:rPr dirty="0" sz="1100" spc="40">
                <a:latin typeface="Calibri"/>
                <a:cs typeface="Calibri"/>
              </a:rPr>
              <a:t>entre </a:t>
            </a:r>
            <a:r>
              <a:rPr dirty="0" sz="1100" spc="80">
                <a:latin typeface="Calibri"/>
                <a:cs typeface="Calibri"/>
              </a:rPr>
              <a:t>mayo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30">
                <a:latin typeface="Calibri"/>
                <a:cs typeface="Calibri"/>
              </a:rPr>
              <a:t>julio  </a:t>
            </a:r>
            <a:r>
              <a:rPr dirty="0" sz="1100" spc="70">
                <a:latin typeface="Calibri"/>
                <a:cs typeface="Calibri"/>
              </a:rPr>
              <a:t>2024, </a:t>
            </a:r>
            <a:r>
              <a:rPr dirty="0" sz="1100" spc="50">
                <a:latin typeface="Calibri"/>
                <a:cs typeface="Calibri"/>
              </a:rPr>
              <a:t>indica </a:t>
            </a:r>
            <a:r>
              <a:rPr dirty="0" sz="1100" spc="60">
                <a:latin typeface="Calibri"/>
                <a:cs typeface="Calibri"/>
              </a:rPr>
              <a:t>escenarios </a:t>
            </a:r>
            <a:r>
              <a:rPr dirty="0" sz="1100" spc="75">
                <a:latin typeface="Calibri"/>
                <a:cs typeface="Calibri"/>
              </a:rPr>
              <a:t>combinados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55">
                <a:latin typeface="Calibri"/>
                <a:cs typeface="Calibri"/>
              </a:rPr>
              <a:t>categoría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65">
                <a:latin typeface="Calibri"/>
                <a:cs typeface="Calibri"/>
              </a:rPr>
              <a:t>Normal </a:t>
            </a:r>
            <a:r>
              <a:rPr dirty="0" sz="1100" spc="25">
                <a:latin typeface="Calibri"/>
                <a:cs typeface="Calibri"/>
              </a:rPr>
              <a:t>(N)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25">
                <a:latin typeface="Calibri"/>
                <a:cs typeface="Calibri"/>
              </a:rPr>
              <a:t>Arriba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60">
                <a:latin typeface="Calibri"/>
                <a:cs typeface="Calibri"/>
              </a:rPr>
              <a:t>lo  </a:t>
            </a:r>
            <a:r>
              <a:rPr dirty="0" sz="1100" spc="70">
                <a:latin typeface="Calibri"/>
                <a:cs typeface="Calibri"/>
              </a:rPr>
              <a:t>Normal </a:t>
            </a:r>
            <a:r>
              <a:rPr dirty="0" sz="1100" spc="20">
                <a:latin typeface="Calibri"/>
                <a:cs typeface="Calibri"/>
              </a:rPr>
              <a:t>(N), </a:t>
            </a:r>
            <a:r>
              <a:rPr dirty="0" sz="1100" spc="60">
                <a:latin typeface="Calibri"/>
                <a:cs typeface="Calibri"/>
              </a:rPr>
              <a:t>esperando </a:t>
            </a:r>
            <a:r>
              <a:rPr dirty="0" sz="1100" spc="65">
                <a:latin typeface="Calibri"/>
                <a:cs typeface="Calibri"/>
              </a:rPr>
              <a:t>un </a:t>
            </a:r>
            <a:r>
              <a:rPr dirty="0" sz="1100" spc="80">
                <a:latin typeface="Calibri"/>
                <a:cs typeface="Calibri"/>
              </a:rPr>
              <a:t>mes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45">
                <a:latin typeface="Calibri"/>
                <a:cs typeface="Calibri"/>
              </a:rPr>
              <a:t>junio lluvioso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35">
                <a:latin typeface="Calibri"/>
                <a:cs typeface="Calibri"/>
              </a:rPr>
              <a:t>julio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70">
                <a:latin typeface="Calibri"/>
                <a:cs typeface="Calibri"/>
              </a:rPr>
              <a:t>condiciones </a:t>
            </a:r>
            <a:r>
              <a:rPr dirty="0" sz="1100" spc="50">
                <a:latin typeface="Calibri"/>
                <a:cs typeface="Calibri"/>
              </a:rPr>
              <a:t>normales, </a:t>
            </a:r>
            <a:r>
              <a:rPr dirty="0" sz="1100" spc="95">
                <a:latin typeface="Calibri"/>
                <a:cs typeface="Calibri"/>
              </a:rPr>
              <a:t>con 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60">
                <a:latin typeface="Calibri"/>
                <a:cs typeface="Calibri"/>
              </a:rPr>
              <a:t>ocurrencia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60">
                <a:latin typeface="Calibri"/>
                <a:cs typeface="Calibri"/>
              </a:rPr>
              <a:t>fechas climatológicas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la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 spc="55">
                <a:latin typeface="Calibri"/>
                <a:cs typeface="Calibri"/>
              </a:rPr>
              <a:t>canícula.</a:t>
            </a:r>
            <a:endParaRPr sz="1100">
              <a:latin typeface="Calibri"/>
              <a:cs typeface="Calibri"/>
            </a:endParaRPr>
          </a:p>
          <a:p>
            <a:pPr algn="just" marL="241300" marR="5080" indent="-228600">
              <a:lnSpc>
                <a:spcPct val="114500"/>
              </a:lnSpc>
              <a:spcBef>
                <a:spcPts val="815"/>
              </a:spcBef>
              <a:buFont typeface="Courier New"/>
              <a:buChar char="●"/>
              <a:tabLst>
                <a:tab pos="241300" algn="l"/>
              </a:tabLst>
            </a:pPr>
            <a:r>
              <a:rPr dirty="0" sz="1100" spc="65">
                <a:latin typeface="Calibri"/>
                <a:cs typeface="Calibri"/>
              </a:rPr>
              <a:t>Se </a:t>
            </a:r>
            <a:r>
              <a:rPr dirty="0" sz="1100" spc="45">
                <a:latin typeface="Calibri"/>
                <a:cs typeface="Calibri"/>
              </a:rPr>
              <a:t>prevé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60">
                <a:latin typeface="Calibri"/>
                <a:cs typeface="Calibri"/>
              </a:rPr>
              <a:t>ocurrencia </a:t>
            </a:r>
            <a:r>
              <a:rPr dirty="0" sz="1100" spc="65">
                <a:latin typeface="Calibri"/>
                <a:cs typeface="Calibri"/>
              </a:rPr>
              <a:t>de 2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60">
                <a:latin typeface="Calibri"/>
                <a:cs typeface="Calibri"/>
              </a:rPr>
              <a:t>3 </a:t>
            </a:r>
            <a:r>
              <a:rPr dirty="0" sz="1100" spc="55">
                <a:latin typeface="Calibri"/>
                <a:cs typeface="Calibri"/>
              </a:rPr>
              <a:t>eventos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lluvias </a:t>
            </a:r>
            <a:r>
              <a:rPr dirty="0" sz="1100" spc="105">
                <a:latin typeface="Calibri"/>
                <a:cs typeface="Calibri"/>
              </a:rPr>
              <a:t>con </a:t>
            </a:r>
            <a:r>
              <a:rPr dirty="0" sz="1100" spc="45">
                <a:latin typeface="Calibri"/>
                <a:cs typeface="Calibri"/>
              </a:rPr>
              <a:t>características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50">
                <a:latin typeface="Calibri"/>
                <a:cs typeface="Calibri"/>
              </a:rPr>
              <a:t>temporal  </a:t>
            </a:r>
            <a:r>
              <a:rPr dirty="0" sz="1100" spc="45">
                <a:latin typeface="Calibri"/>
                <a:cs typeface="Calibri"/>
              </a:rPr>
              <a:t>durante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35">
                <a:latin typeface="Calibri"/>
                <a:cs typeface="Calibri"/>
              </a:rPr>
              <a:t>trimestre </a:t>
            </a:r>
            <a:r>
              <a:rPr dirty="0" sz="1100" spc="110">
                <a:latin typeface="Calibri"/>
                <a:cs typeface="Calibri"/>
              </a:rPr>
              <a:t>MJJ, </a:t>
            </a:r>
            <a:r>
              <a:rPr dirty="0" sz="1100" spc="60">
                <a:latin typeface="Calibri"/>
                <a:cs typeface="Calibri"/>
              </a:rPr>
              <a:t>esperando </a:t>
            </a:r>
            <a:r>
              <a:rPr dirty="0" sz="1100" spc="65">
                <a:latin typeface="Calibri"/>
                <a:cs typeface="Calibri"/>
              </a:rPr>
              <a:t>que </a:t>
            </a:r>
            <a:r>
              <a:rPr dirty="0" sz="1100" spc="-45">
                <a:latin typeface="Calibri"/>
                <a:cs typeface="Calibri"/>
              </a:rPr>
              <a:t>1 </a:t>
            </a:r>
            <a:r>
              <a:rPr dirty="0" sz="1100" spc="105">
                <a:latin typeface="Calibri"/>
                <a:cs typeface="Calibri"/>
              </a:rPr>
              <a:t>o </a:t>
            </a:r>
            <a:r>
              <a:rPr dirty="0" sz="1100" spc="65">
                <a:latin typeface="Calibri"/>
                <a:cs typeface="Calibri"/>
              </a:rPr>
              <a:t>2 de </a:t>
            </a:r>
            <a:r>
              <a:rPr dirty="0" sz="1100" spc="50">
                <a:latin typeface="Calibri"/>
                <a:cs typeface="Calibri"/>
              </a:rPr>
              <a:t>ellos </a:t>
            </a:r>
            <a:r>
              <a:rPr dirty="0" sz="1100" spc="55">
                <a:latin typeface="Calibri"/>
                <a:cs typeface="Calibri"/>
              </a:rPr>
              <a:t>sean </a:t>
            </a:r>
            <a:r>
              <a:rPr dirty="0" sz="1100" spc="50">
                <a:latin typeface="Calibri"/>
                <a:cs typeface="Calibri"/>
              </a:rPr>
              <a:t>por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influencia </a:t>
            </a:r>
            <a:r>
              <a:rPr dirty="0" sz="1100" spc="40">
                <a:latin typeface="Calibri"/>
                <a:cs typeface="Calibri"/>
              </a:rPr>
              <a:t>directa </a:t>
            </a:r>
            <a:r>
              <a:rPr dirty="0" sz="1100" spc="105">
                <a:latin typeface="Calibri"/>
                <a:cs typeface="Calibri"/>
              </a:rPr>
              <a:t>o  </a:t>
            </a:r>
            <a:r>
              <a:rPr dirty="0" sz="1100" spc="40">
                <a:latin typeface="Calibri"/>
                <a:cs typeface="Calibri"/>
              </a:rPr>
              <a:t>indirecta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65">
                <a:latin typeface="Calibri"/>
                <a:cs typeface="Calibri"/>
              </a:rPr>
              <a:t>un </a:t>
            </a:r>
            <a:r>
              <a:rPr dirty="0" sz="1100" spc="75">
                <a:latin typeface="Calibri"/>
                <a:cs typeface="Calibri"/>
              </a:rPr>
              <a:t>ciclón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40">
                <a:latin typeface="Calibri"/>
                <a:cs typeface="Calibri"/>
              </a:rPr>
              <a:t>tropical.</a:t>
            </a:r>
            <a:endParaRPr sz="1100">
              <a:latin typeface="Calibri"/>
              <a:cs typeface="Calibri"/>
            </a:endParaRPr>
          </a:p>
          <a:p>
            <a:pPr algn="just" marL="241300" marR="7620" indent="-228600">
              <a:lnSpc>
                <a:spcPct val="114500"/>
              </a:lnSpc>
              <a:spcBef>
                <a:spcPts val="819"/>
              </a:spcBef>
              <a:buFont typeface="Courier New"/>
              <a:buChar char="●"/>
              <a:tabLst>
                <a:tab pos="241300" algn="l"/>
              </a:tabLst>
            </a:pPr>
            <a:r>
              <a:rPr dirty="0" sz="1100" spc="75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probabilidad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45">
                <a:latin typeface="Calibri"/>
                <a:cs typeface="Calibri"/>
              </a:rPr>
              <a:t>sequía </a:t>
            </a:r>
            <a:r>
              <a:rPr dirty="0" sz="1100" spc="65">
                <a:latin typeface="Calibri"/>
                <a:cs typeface="Calibri"/>
              </a:rPr>
              <a:t>meteorológica </a:t>
            </a:r>
            <a:r>
              <a:rPr dirty="0" sz="1100" spc="60">
                <a:latin typeface="Calibri"/>
                <a:cs typeface="Calibri"/>
              </a:rPr>
              <a:t>es </a:t>
            </a:r>
            <a:r>
              <a:rPr dirty="0" sz="1100" spc="35">
                <a:latin typeface="Calibri"/>
                <a:cs typeface="Calibri"/>
              </a:rPr>
              <a:t>baja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45">
                <a:latin typeface="Calibri"/>
                <a:cs typeface="Calibri"/>
              </a:rPr>
              <a:t>darse </a:t>
            </a:r>
            <a:r>
              <a:rPr dirty="0" sz="1100" spc="30">
                <a:latin typeface="Calibri"/>
                <a:cs typeface="Calibri"/>
              </a:rPr>
              <a:t>sería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carácter </a:t>
            </a:r>
            <a:r>
              <a:rPr dirty="0" sz="1100" spc="40">
                <a:latin typeface="Calibri"/>
                <a:cs typeface="Calibri"/>
              </a:rPr>
              <a:t>débil </a:t>
            </a:r>
            <a:r>
              <a:rPr dirty="0" sz="1100" spc="50">
                <a:latin typeface="Calibri"/>
                <a:cs typeface="Calibri"/>
              </a:rPr>
              <a:t>y  </a:t>
            </a:r>
            <a:r>
              <a:rPr dirty="0" sz="1100" spc="55">
                <a:latin typeface="Calibri"/>
                <a:cs typeface="Calibri"/>
              </a:rPr>
              <a:t>corta </a:t>
            </a:r>
            <a:r>
              <a:rPr dirty="0" sz="1100" spc="50">
                <a:latin typeface="Calibri"/>
                <a:cs typeface="Calibri"/>
              </a:rPr>
              <a:t>duración, teniendo </a:t>
            </a:r>
            <a:r>
              <a:rPr dirty="0" sz="1100" spc="40">
                <a:latin typeface="Calibri"/>
                <a:cs typeface="Calibri"/>
              </a:rPr>
              <a:t>énfasis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55">
                <a:latin typeface="Calibri"/>
                <a:cs typeface="Calibri"/>
              </a:rPr>
              <a:t>sur-oriente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El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spc="50">
                <a:latin typeface="Calibri"/>
                <a:cs typeface="Calibri"/>
              </a:rPr>
              <a:t>Salvador</a:t>
            </a:r>
            <a:endParaRPr sz="1100">
              <a:latin typeface="Calibri"/>
              <a:cs typeface="Calibri"/>
            </a:endParaRPr>
          </a:p>
          <a:p>
            <a:pPr algn="just" marL="241300" marR="7620" indent="-228600">
              <a:lnSpc>
                <a:spcPct val="114500"/>
              </a:lnSpc>
              <a:spcBef>
                <a:spcPts val="815"/>
              </a:spcBef>
              <a:buFont typeface="Courier New"/>
              <a:buChar char="●"/>
              <a:tabLst>
                <a:tab pos="241300" algn="l"/>
              </a:tabLst>
            </a:pPr>
            <a:r>
              <a:rPr dirty="0" sz="1100" spc="55">
                <a:latin typeface="Calibri"/>
                <a:cs typeface="Calibri"/>
              </a:rPr>
              <a:t>El </a:t>
            </a:r>
            <a:r>
              <a:rPr dirty="0" sz="1100" spc="75">
                <a:latin typeface="Calibri"/>
                <a:cs typeface="Calibri"/>
              </a:rPr>
              <a:t>mes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70">
                <a:latin typeface="Calibri"/>
                <a:cs typeface="Calibri"/>
              </a:rPr>
              <a:t>agosto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40">
                <a:latin typeface="Calibri"/>
                <a:cs typeface="Calibri"/>
              </a:rPr>
              <a:t>prevé </a:t>
            </a:r>
            <a:r>
              <a:rPr dirty="0" sz="1100" spc="50">
                <a:latin typeface="Calibri"/>
                <a:cs typeface="Calibri"/>
              </a:rPr>
              <a:t>lluvioso </a:t>
            </a:r>
            <a:r>
              <a:rPr dirty="0" sz="1100" spc="110">
                <a:latin typeface="Calibri"/>
                <a:cs typeface="Calibri"/>
              </a:rPr>
              <a:t>con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probabilidad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60">
                <a:latin typeface="Calibri"/>
                <a:cs typeface="Calibri"/>
              </a:rPr>
              <a:t>ocurrencia de </a:t>
            </a:r>
            <a:r>
              <a:rPr dirty="0" sz="1100" spc="70">
                <a:latin typeface="Calibri"/>
                <a:cs typeface="Calibri"/>
              </a:rPr>
              <a:t>un </a:t>
            </a:r>
            <a:r>
              <a:rPr dirty="0" sz="1100" spc="50">
                <a:latin typeface="Calibri"/>
                <a:cs typeface="Calibri"/>
              </a:rPr>
              <a:t>evento </a:t>
            </a:r>
            <a:r>
              <a:rPr dirty="0" sz="1100" spc="65">
                <a:latin typeface="Calibri"/>
                <a:cs typeface="Calibri"/>
              </a:rPr>
              <a:t>de  </a:t>
            </a:r>
            <a:r>
              <a:rPr dirty="0" sz="1100" spc="35">
                <a:latin typeface="Calibri"/>
                <a:cs typeface="Calibri"/>
              </a:rPr>
              <a:t>lluvias </a:t>
            </a:r>
            <a:r>
              <a:rPr dirty="0" sz="1100" spc="65">
                <a:latin typeface="Calibri"/>
                <a:cs typeface="Calibri"/>
              </a:rPr>
              <a:t>de</a:t>
            </a:r>
            <a:r>
              <a:rPr dirty="0" sz="1100" spc="35">
                <a:latin typeface="Calibri"/>
                <a:cs typeface="Calibri"/>
              </a:rPr>
              <a:t> </a:t>
            </a:r>
            <a:r>
              <a:rPr dirty="0" sz="1100" spc="45">
                <a:latin typeface="Calibri"/>
                <a:cs typeface="Calibri"/>
              </a:rPr>
              <a:t>temporal.</a:t>
            </a:r>
            <a:endParaRPr sz="1100">
              <a:latin typeface="Calibri"/>
              <a:cs typeface="Calibri"/>
            </a:endParaRPr>
          </a:p>
          <a:p>
            <a:pPr algn="just" marL="241300" marR="5080" indent="-228600">
              <a:lnSpc>
                <a:spcPct val="114500"/>
              </a:lnSpc>
              <a:spcBef>
                <a:spcPts val="815"/>
              </a:spcBef>
              <a:buFont typeface="Courier New"/>
              <a:buChar char="●"/>
              <a:tabLst>
                <a:tab pos="241300" algn="l"/>
              </a:tabLst>
            </a:pPr>
            <a:r>
              <a:rPr dirty="0" sz="1100" spc="70">
                <a:latin typeface="Calibri"/>
                <a:cs typeface="Calibri"/>
              </a:rPr>
              <a:t>Las </a:t>
            </a:r>
            <a:r>
              <a:rPr dirty="0" sz="1100" spc="60">
                <a:latin typeface="Calibri"/>
                <a:cs typeface="Calibri"/>
              </a:rPr>
              <a:t>temperaturas </a:t>
            </a:r>
            <a:r>
              <a:rPr dirty="0" sz="1100" spc="55">
                <a:latin typeface="Calibri"/>
                <a:cs typeface="Calibri"/>
              </a:rPr>
              <a:t>continuarán presentándose </a:t>
            </a:r>
            <a:r>
              <a:rPr dirty="0" sz="1100" spc="45">
                <a:latin typeface="Calibri"/>
                <a:cs typeface="Calibri"/>
              </a:rPr>
              <a:t>cálidas, </a:t>
            </a:r>
            <a:r>
              <a:rPr dirty="0" sz="1100" spc="105">
                <a:latin typeface="Calibri"/>
                <a:cs typeface="Calibri"/>
              </a:rPr>
              <a:t>con </a:t>
            </a:r>
            <a:r>
              <a:rPr dirty="0" sz="1100" spc="60">
                <a:latin typeface="Calibri"/>
                <a:cs typeface="Calibri"/>
              </a:rPr>
              <a:t>una </a:t>
            </a:r>
            <a:r>
              <a:rPr dirty="0" sz="1100" spc="45">
                <a:latin typeface="Calibri"/>
                <a:cs typeface="Calibri"/>
              </a:rPr>
              <a:t>probabilidad </a:t>
            </a:r>
            <a:r>
              <a:rPr dirty="0" sz="1100" spc="35">
                <a:latin typeface="Calibri"/>
                <a:cs typeface="Calibri"/>
              </a:rPr>
              <a:t>baja </a:t>
            </a:r>
            <a:r>
              <a:rPr dirty="0" sz="1100" spc="60">
                <a:latin typeface="Calibri"/>
                <a:cs typeface="Calibri"/>
              </a:rPr>
              <a:t>de  </a:t>
            </a:r>
            <a:r>
              <a:rPr dirty="0" sz="1100" spc="30">
                <a:latin typeface="Calibri"/>
                <a:cs typeface="Calibri"/>
              </a:rPr>
              <a:t>registrar </a:t>
            </a:r>
            <a:r>
              <a:rPr dirty="0" sz="1100" spc="55">
                <a:latin typeface="Calibri"/>
                <a:cs typeface="Calibri"/>
              </a:rPr>
              <a:t>una ola </a:t>
            </a:r>
            <a:r>
              <a:rPr dirty="0" sz="1100" spc="60">
                <a:latin typeface="Calibri"/>
                <a:cs typeface="Calibri"/>
              </a:rPr>
              <a:t>de calor </a:t>
            </a:r>
            <a:r>
              <a:rPr dirty="0" sz="1100" spc="45">
                <a:latin typeface="Calibri"/>
                <a:cs typeface="Calibri"/>
              </a:rPr>
              <a:t>durante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55">
                <a:latin typeface="Calibri"/>
                <a:cs typeface="Calibri"/>
              </a:rPr>
              <a:t>periodo canicular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80">
                <a:latin typeface="Calibri"/>
                <a:cs typeface="Calibri"/>
              </a:rPr>
              <a:t>mes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25">
                <a:latin typeface="Calibri"/>
                <a:cs typeface="Calibri"/>
              </a:rPr>
              <a:t>julio. </a:t>
            </a:r>
            <a:r>
              <a:rPr dirty="0" sz="1100" spc="65">
                <a:latin typeface="Calibri"/>
                <a:cs typeface="Calibri"/>
              </a:rPr>
              <a:t>Las </a:t>
            </a:r>
            <a:r>
              <a:rPr dirty="0" sz="1100" spc="70">
                <a:latin typeface="Calibri"/>
                <a:cs typeface="Calibri"/>
              </a:rPr>
              <a:t>noches,  </a:t>
            </a:r>
            <a:r>
              <a:rPr dirty="0" sz="1100" spc="50">
                <a:latin typeface="Calibri"/>
                <a:cs typeface="Calibri"/>
              </a:rPr>
              <a:t>principalmente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55">
                <a:latin typeface="Calibri"/>
                <a:cs typeface="Calibri"/>
              </a:rPr>
              <a:t>horas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55">
                <a:latin typeface="Calibri"/>
                <a:cs typeface="Calibri"/>
              </a:rPr>
              <a:t>madrugada,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45">
                <a:latin typeface="Calibri"/>
                <a:cs typeface="Calibri"/>
              </a:rPr>
              <a:t>espera </a:t>
            </a:r>
            <a:r>
              <a:rPr dirty="0" sz="1100" spc="60">
                <a:latin typeface="Calibri"/>
                <a:cs typeface="Calibri"/>
              </a:rPr>
              <a:t>que tengan </a:t>
            </a:r>
            <a:r>
              <a:rPr dirty="0" sz="1100" spc="55">
                <a:latin typeface="Calibri"/>
                <a:cs typeface="Calibri"/>
              </a:rPr>
              <a:t>ambiente </a:t>
            </a:r>
            <a:r>
              <a:rPr dirty="0" sz="1100" spc="50">
                <a:latin typeface="Calibri"/>
                <a:cs typeface="Calibri"/>
              </a:rPr>
              <a:t>fresco,  </a:t>
            </a:r>
            <a:r>
              <a:rPr dirty="0" sz="1100" spc="60">
                <a:latin typeface="Calibri"/>
                <a:cs typeface="Calibri"/>
              </a:rPr>
              <a:t>sobre </a:t>
            </a:r>
            <a:r>
              <a:rPr dirty="0" sz="1100" spc="70">
                <a:latin typeface="Calibri"/>
                <a:cs typeface="Calibri"/>
              </a:rPr>
              <a:t>todo </a:t>
            </a:r>
            <a:r>
              <a:rPr dirty="0" sz="1100" spc="80">
                <a:latin typeface="Calibri"/>
                <a:cs typeface="Calibri"/>
              </a:rPr>
              <a:t>cuando </a:t>
            </a:r>
            <a:r>
              <a:rPr dirty="0" sz="1100" spc="50">
                <a:latin typeface="Calibri"/>
                <a:cs typeface="Calibri"/>
              </a:rPr>
              <a:t>haya </a:t>
            </a:r>
            <a:r>
              <a:rPr dirty="0" sz="1100" spc="55">
                <a:latin typeface="Calibri"/>
                <a:cs typeface="Calibri"/>
              </a:rPr>
              <a:t>presencia </a:t>
            </a:r>
            <a:r>
              <a:rPr dirty="0" sz="1100" spc="60">
                <a:latin typeface="Calibri"/>
                <a:cs typeface="Calibri"/>
              </a:rPr>
              <a:t>de</a:t>
            </a:r>
            <a:r>
              <a:rPr dirty="0" sz="1100" spc="-80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lluvias.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8212" y="6775484"/>
            <a:ext cx="5236210" cy="20827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SzPct val="75000"/>
              <a:buFont typeface="Courier New"/>
              <a:buChar char="►"/>
              <a:tabLst>
                <a:tab pos="240665" algn="l"/>
                <a:tab pos="241300" algn="l"/>
              </a:tabLst>
            </a:pPr>
            <a:r>
              <a:rPr dirty="0" sz="1200" spc="70">
                <a:latin typeface="Calibri"/>
                <a:cs typeface="Calibri"/>
              </a:rPr>
              <a:t>Próxima </a:t>
            </a:r>
            <a:r>
              <a:rPr dirty="0" sz="1200" spc="65">
                <a:latin typeface="Calibri"/>
                <a:cs typeface="Calibri"/>
              </a:rPr>
              <a:t>edición </a:t>
            </a:r>
            <a:r>
              <a:rPr dirty="0" sz="1200" spc="85">
                <a:latin typeface="Calibri"/>
                <a:cs typeface="Calibri"/>
              </a:rPr>
              <a:t>de </a:t>
            </a:r>
            <a:r>
              <a:rPr dirty="0" sz="1200" spc="60">
                <a:latin typeface="Calibri"/>
                <a:cs typeface="Calibri"/>
              </a:rPr>
              <a:t>Perspectivas </a:t>
            </a:r>
            <a:r>
              <a:rPr dirty="0" sz="1200" spc="70">
                <a:latin typeface="Calibri"/>
                <a:cs typeface="Calibri"/>
              </a:rPr>
              <a:t>nacionales periodo </a:t>
            </a:r>
            <a:r>
              <a:rPr dirty="0" sz="1200" spc="105">
                <a:latin typeface="Calibri"/>
                <a:cs typeface="Calibri"/>
              </a:rPr>
              <a:t>ASO </a:t>
            </a:r>
            <a:r>
              <a:rPr dirty="0" sz="1200" spc="70">
                <a:latin typeface="Calibri"/>
                <a:cs typeface="Calibri"/>
              </a:rPr>
              <a:t>en </a:t>
            </a:r>
            <a:r>
              <a:rPr dirty="0" sz="1200" spc="45">
                <a:latin typeface="Calibri"/>
                <a:cs typeface="Calibri"/>
              </a:rPr>
              <a:t>julio</a:t>
            </a:r>
            <a:r>
              <a:rPr dirty="0" sz="1200" spc="-65">
                <a:latin typeface="Calibri"/>
                <a:cs typeface="Calibri"/>
              </a:rPr>
              <a:t> </a:t>
            </a:r>
            <a:r>
              <a:rPr dirty="0" sz="1200" spc="85">
                <a:latin typeface="Calibri"/>
                <a:cs typeface="Calibri"/>
              </a:rPr>
              <a:t>2024.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1015" y="9061412"/>
            <a:ext cx="15240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35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56311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59612" y="979857"/>
            <a:ext cx="2774315" cy="2997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800" spc="30" i="1">
                <a:latin typeface="Trebuchet MS"/>
                <a:cs typeface="Trebuchet MS"/>
              </a:rPr>
              <a:t>Referencias</a:t>
            </a:r>
            <a:r>
              <a:rPr dirty="0" sz="1800" spc="-120" i="1">
                <a:latin typeface="Trebuchet MS"/>
                <a:cs typeface="Trebuchet MS"/>
              </a:rPr>
              <a:t> </a:t>
            </a:r>
            <a:r>
              <a:rPr dirty="0" sz="1800" spc="20" i="1">
                <a:latin typeface="Trebuchet MS"/>
                <a:cs typeface="Trebuchet MS"/>
              </a:rPr>
              <a:t>bibliográficas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9612" y="1639581"/>
            <a:ext cx="5346065" cy="45643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100">
                <a:latin typeface="Calibri"/>
                <a:cs typeface="Calibri"/>
              </a:rPr>
              <a:t>-Base </a:t>
            </a:r>
            <a:r>
              <a:rPr dirty="0" sz="1100" spc="70">
                <a:latin typeface="Calibri"/>
                <a:cs typeface="Calibri"/>
              </a:rPr>
              <a:t>de </a:t>
            </a:r>
            <a:r>
              <a:rPr dirty="0" sz="1100" spc="65">
                <a:latin typeface="Calibri"/>
                <a:cs typeface="Calibri"/>
              </a:rPr>
              <a:t>datos </a:t>
            </a:r>
            <a:r>
              <a:rPr dirty="0" sz="1100" spc="75">
                <a:latin typeface="Calibri"/>
                <a:cs typeface="Calibri"/>
              </a:rPr>
              <a:t>climatológicos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El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 spc="55">
                <a:latin typeface="Calibri"/>
                <a:cs typeface="Calibri"/>
              </a:rPr>
              <a:t>Salvador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50">
              <a:latin typeface="Calibri"/>
              <a:cs typeface="Calibri"/>
            </a:endParaRPr>
          </a:p>
          <a:p>
            <a:pPr marL="92075" marR="381635" indent="-80010">
              <a:lnSpc>
                <a:spcPct val="153600"/>
              </a:lnSpc>
              <a:spcBef>
                <a:spcPts val="5"/>
              </a:spcBef>
            </a:pPr>
            <a:r>
              <a:rPr dirty="0" sz="1100" spc="100">
                <a:latin typeface="Calibri"/>
                <a:cs typeface="Calibri"/>
              </a:rPr>
              <a:t>-Centro </a:t>
            </a:r>
            <a:r>
              <a:rPr dirty="0" sz="1100" spc="40">
                <a:latin typeface="Calibri"/>
                <a:cs typeface="Calibri"/>
              </a:rPr>
              <a:t>Mundial </a:t>
            </a:r>
            <a:r>
              <a:rPr dirty="0" sz="1100" spc="70">
                <a:latin typeface="Calibri"/>
                <a:cs typeface="Calibri"/>
              </a:rPr>
              <a:t>de </a:t>
            </a:r>
            <a:r>
              <a:rPr dirty="0" sz="1100" spc="80">
                <a:latin typeface="Calibri"/>
                <a:cs typeface="Calibri"/>
              </a:rPr>
              <a:t>Pronóstico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50">
                <a:latin typeface="Calibri"/>
                <a:cs typeface="Calibri"/>
              </a:rPr>
              <a:t>Mediano </a:t>
            </a:r>
            <a:r>
              <a:rPr dirty="0" sz="1100" spc="85">
                <a:latin typeface="Calibri"/>
                <a:cs typeface="Calibri"/>
              </a:rPr>
              <a:t>Plazo </a:t>
            </a:r>
            <a:r>
              <a:rPr dirty="0" sz="1100" spc="70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80">
                <a:latin typeface="Calibri"/>
                <a:cs typeface="Calibri"/>
              </a:rPr>
              <a:t>Organización </a:t>
            </a:r>
            <a:r>
              <a:rPr dirty="0" sz="1100" spc="40">
                <a:latin typeface="Calibri"/>
                <a:cs typeface="Calibri"/>
              </a:rPr>
              <a:t>Mundial  </a:t>
            </a:r>
            <a:r>
              <a:rPr dirty="0" sz="1100" spc="65">
                <a:latin typeface="Calibri"/>
                <a:cs typeface="Calibri"/>
              </a:rPr>
              <a:t>Meteorológica</a:t>
            </a:r>
            <a:endParaRPr sz="1100">
              <a:latin typeface="Calibri"/>
              <a:cs typeface="Calibri"/>
            </a:endParaRPr>
          </a:p>
          <a:p>
            <a:pPr marL="87630">
              <a:lnSpc>
                <a:spcPct val="100000"/>
              </a:lnSpc>
              <a:spcBef>
                <a:spcPts val="695"/>
              </a:spcBef>
            </a:pPr>
            <a:r>
              <a:rPr dirty="0" sz="1100" spc="50">
                <a:latin typeface="Calibri"/>
                <a:cs typeface="Calibri"/>
              </a:rPr>
              <a:t>https://</a:t>
            </a:r>
            <a:r>
              <a:rPr dirty="0" sz="1100" spc="50">
                <a:latin typeface="Calibri"/>
                <a:cs typeface="Calibri"/>
                <a:hlinkClick r:id="rId3"/>
              </a:rPr>
              <a:t>www.wmolc.org/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50">
              <a:latin typeface="Calibri"/>
              <a:cs typeface="Calibri"/>
            </a:endParaRPr>
          </a:p>
          <a:p>
            <a:pPr marL="87630" marR="3088640" indent="-75565">
              <a:lnSpc>
                <a:spcPct val="153600"/>
              </a:lnSpc>
              <a:spcBef>
                <a:spcPts val="5"/>
              </a:spcBef>
            </a:pPr>
            <a:r>
              <a:rPr dirty="0" sz="1100" spc="70">
                <a:latin typeface="Calibri"/>
                <a:cs typeface="Calibri"/>
              </a:rPr>
              <a:t>-Earth System </a:t>
            </a:r>
            <a:r>
              <a:rPr dirty="0" sz="1100" spc="80">
                <a:latin typeface="Calibri"/>
                <a:cs typeface="Calibri"/>
              </a:rPr>
              <a:t>Reseach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 spc="65">
                <a:latin typeface="Calibri"/>
                <a:cs typeface="Calibri"/>
              </a:rPr>
              <a:t>Laboratory  </a:t>
            </a:r>
            <a:r>
              <a:rPr dirty="0" sz="1100" spc="40">
                <a:latin typeface="Calibri"/>
                <a:cs typeface="Calibri"/>
              </a:rPr>
              <a:t>https://esrl.noaa.gov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50">
              <a:latin typeface="Calibri"/>
              <a:cs typeface="Calibri"/>
            </a:endParaRPr>
          </a:p>
          <a:p>
            <a:pPr marL="92075" marR="5080" indent="-80010">
              <a:lnSpc>
                <a:spcPct val="153600"/>
              </a:lnSpc>
            </a:pPr>
            <a:r>
              <a:rPr dirty="0" sz="1100" spc="55">
                <a:latin typeface="Calibri"/>
                <a:cs typeface="Calibri"/>
              </a:rPr>
              <a:t>-International </a:t>
            </a:r>
            <a:r>
              <a:rPr dirty="0" sz="1100" spc="75">
                <a:latin typeface="Calibri"/>
                <a:cs typeface="Calibri"/>
              </a:rPr>
              <a:t>Research </a:t>
            </a:r>
            <a:r>
              <a:rPr dirty="0" sz="1100" spc="35">
                <a:latin typeface="Calibri"/>
                <a:cs typeface="Calibri"/>
              </a:rPr>
              <a:t>Institute </a:t>
            </a:r>
            <a:r>
              <a:rPr dirty="0" sz="1100" spc="45">
                <a:latin typeface="Calibri"/>
                <a:cs typeface="Calibri"/>
              </a:rPr>
              <a:t>for </a:t>
            </a:r>
            <a:r>
              <a:rPr dirty="0" sz="1100" spc="75">
                <a:latin typeface="Calibri"/>
                <a:cs typeface="Calibri"/>
              </a:rPr>
              <a:t>Climate </a:t>
            </a:r>
            <a:r>
              <a:rPr dirty="0" sz="1100" spc="60">
                <a:latin typeface="Calibri"/>
                <a:cs typeface="Calibri"/>
              </a:rPr>
              <a:t>and </a:t>
            </a:r>
            <a:r>
              <a:rPr dirty="0" sz="1100" spc="65">
                <a:latin typeface="Calibri"/>
                <a:cs typeface="Calibri"/>
              </a:rPr>
              <a:t>Society. </a:t>
            </a:r>
            <a:r>
              <a:rPr dirty="0" sz="1100" spc="45">
                <a:latin typeface="Calibri"/>
                <a:cs typeface="Calibri"/>
              </a:rPr>
              <a:t>Earth </a:t>
            </a:r>
            <a:r>
              <a:rPr dirty="0" sz="1100" spc="55">
                <a:latin typeface="Calibri"/>
                <a:cs typeface="Calibri"/>
              </a:rPr>
              <a:t>Institute/Columbia  </a:t>
            </a:r>
            <a:r>
              <a:rPr dirty="0" sz="1100" spc="60">
                <a:latin typeface="Calibri"/>
                <a:cs typeface="Calibri"/>
              </a:rPr>
              <a:t>University-IRI </a:t>
            </a:r>
            <a:r>
              <a:rPr dirty="0" sz="1100" spc="125">
                <a:latin typeface="Calibri"/>
                <a:cs typeface="Calibri"/>
              </a:rPr>
              <a:t>ENSO</a:t>
            </a:r>
            <a:r>
              <a:rPr dirty="0" sz="1100" spc="75">
                <a:latin typeface="Calibri"/>
                <a:cs typeface="Calibri"/>
              </a:rPr>
              <a:t> </a:t>
            </a:r>
            <a:r>
              <a:rPr dirty="0" sz="1100" spc="65">
                <a:latin typeface="Calibri"/>
                <a:cs typeface="Calibri"/>
              </a:rPr>
              <a:t>Forecast</a:t>
            </a:r>
            <a:endParaRPr sz="1100">
              <a:latin typeface="Calibri"/>
              <a:cs typeface="Calibri"/>
            </a:endParaRPr>
          </a:p>
          <a:p>
            <a:pPr marL="87630">
              <a:lnSpc>
                <a:spcPct val="100000"/>
              </a:lnSpc>
              <a:spcBef>
                <a:spcPts val="695"/>
              </a:spcBef>
            </a:pPr>
            <a:r>
              <a:rPr dirty="0" sz="1100" spc="45">
                <a:latin typeface="Calibri"/>
                <a:cs typeface="Calibri"/>
              </a:rPr>
              <a:t>https://iri.columbia.edu/our-expertise/climate/forecasts/enso/current/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Calibri"/>
              <a:cs typeface="Calibri"/>
            </a:endParaRPr>
          </a:p>
          <a:p>
            <a:pPr marL="88900" marR="3492500" indent="-76200">
              <a:lnSpc>
                <a:spcPct val="152700"/>
              </a:lnSpc>
              <a:spcBef>
                <a:spcPts val="5"/>
              </a:spcBef>
            </a:pPr>
            <a:r>
              <a:rPr dirty="0" sz="1100" spc="75">
                <a:latin typeface="Calibri"/>
                <a:cs typeface="Calibri"/>
              </a:rPr>
              <a:t>-National </a:t>
            </a:r>
            <a:r>
              <a:rPr dirty="0" sz="1100" spc="70">
                <a:latin typeface="Calibri"/>
                <a:cs typeface="Calibri"/>
              </a:rPr>
              <a:t>Hurricane </a:t>
            </a:r>
            <a:r>
              <a:rPr dirty="0" sz="1100" spc="75">
                <a:latin typeface="Calibri"/>
                <a:cs typeface="Calibri"/>
              </a:rPr>
              <a:t>Center  </a:t>
            </a:r>
            <a:r>
              <a:rPr dirty="0" u="sng" sz="1100" spc="7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</a:rPr>
              <a:t>h</a:t>
            </a:r>
            <a:r>
              <a:rPr dirty="0" u="sng" sz="11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</a:rPr>
              <a:t>t</a:t>
            </a:r>
            <a:r>
              <a:rPr dirty="0" u="sng" sz="110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</a:rPr>
              <a:t>t</a:t>
            </a:r>
            <a:r>
              <a:rPr dirty="0" u="sng" sz="1100" spc="7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</a:rPr>
              <a:t>p</a:t>
            </a:r>
            <a:r>
              <a:rPr dirty="0" u="sng" sz="1100" spc="6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</a:rPr>
              <a:t>s</a:t>
            </a:r>
            <a:r>
              <a:rPr dirty="0" u="sng" sz="1100" spc="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</a:rPr>
              <a:t>:</a:t>
            </a:r>
            <a:r>
              <a:rPr dirty="0" u="sng" sz="1100" spc="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</a:rPr>
              <a:t>//</a:t>
            </a:r>
            <a:r>
              <a:rPr dirty="0" u="sng" sz="1100" spc="8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4"/>
              </a:rPr>
              <a:t>w</a:t>
            </a:r>
            <a:r>
              <a:rPr dirty="0" u="sng" sz="1100" spc="10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4"/>
              </a:rPr>
              <a:t>w</a:t>
            </a:r>
            <a:r>
              <a:rPr dirty="0" u="sng" sz="1100" spc="9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4"/>
              </a:rPr>
              <a:t>w</a:t>
            </a:r>
            <a:r>
              <a:rPr dirty="0" u="sng" sz="1100" spc="-2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4"/>
              </a:rPr>
              <a:t>.</a:t>
            </a:r>
            <a:r>
              <a:rPr dirty="0" u="sng" sz="1100" spc="7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4"/>
              </a:rPr>
              <a:t>nh</a:t>
            </a:r>
            <a:r>
              <a:rPr dirty="0" u="sng" sz="1100" spc="13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4"/>
              </a:rPr>
              <a:t>c</a:t>
            </a:r>
            <a:r>
              <a:rPr dirty="0" u="sng" sz="1100" spc="-2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4"/>
              </a:rPr>
              <a:t>.</a:t>
            </a:r>
            <a:r>
              <a:rPr dirty="0" u="sng" sz="1100" spc="8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4"/>
              </a:rPr>
              <a:t>n</a:t>
            </a:r>
            <a:r>
              <a:rPr dirty="0" u="sng" sz="1100" spc="10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4"/>
              </a:rPr>
              <a:t>o</a:t>
            </a:r>
            <a:r>
              <a:rPr dirty="0" u="sng" sz="1100" spc="4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4"/>
              </a:rPr>
              <a:t>a</a:t>
            </a:r>
            <a:r>
              <a:rPr dirty="0" u="sng" sz="1100" spc="3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4"/>
              </a:rPr>
              <a:t>a</a:t>
            </a:r>
            <a:r>
              <a:rPr dirty="0" u="sng" sz="1100" spc="-2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4"/>
              </a:rPr>
              <a:t>.</a:t>
            </a:r>
            <a:r>
              <a:rPr dirty="0" u="sng" sz="1100" spc="12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4"/>
              </a:rPr>
              <a:t>g</a:t>
            </a:r>
            <a:r>
              <a:rPr dirty="0" u="sng" sz="1100" spc="10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4"/>
              </a:rPr>
              <a:t>o</a:t>
            </a:r>
            <a:r>
              <a:rPr dirty="0" u="sng" sz="1100" spc="3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4"/>
              </a:rPr>
              <a:t>v</a:t>
            </a:r>
            <a:r>
              <a:rPr dirty="0" u="sng" sz="1100" spc="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4"/>
              </a:rPr>
              <a:t>/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50">
              <a:latin typeface="Calibri"/>
              <a:cs typeface="Calibri"/>
            </a:endParaRPr>
          </a:p>
          <a:p>
            <a:pPr marL="87630" marR="1006475" indent="-75565">
              <a:lnSpc>
                <a:spcPct val="153600"/>
              </a:lnSpc>
            </a:pPr>
            <a:r>
              <a:rPr dirty="0" sz="1100" spc="75">
                <a:latin typeface="Calibri"/>
                <a:cs typeface="Calibri"/>
              </a:rPr>
              <a:t>-National </a:t>
            </a:r>
            <a:r>
              <a:rPr dirty="0" sz="1100" spc="40">
                <a:latin typeface="Calibri"/>
                <a:cs typeface="Calibri"/>
              </a:rPr>
              <a:t>Weather </a:t>
            </a:r>
            <a:r>
              <a:rPr dirty="0" sz="1100" spc="60">
                <a:latin typeface="Calibri"/>
                <a:cs typeface="Calibri"/>
              </a:rPr>
              <a:t>Service </a:t>
            </a:r>
            <a:r>
              <a:rPr dirty="0" sz="1100" spc="90">
                <a:latin typeface="Calibri"/>
                <a:cs typeface="Calibri"/>
              </a:rPr>
              <a:t>NOAA/EEUU-Climate </a:t>
            </a:r>
            <a:r>
              <a:rPr dirty="0" sz="1100" spc="65">
                <a:latin typeface="Calibri"/>
                <a:cs typeface="Calibri"/>
              </a:rPr>
              <a:t>Prediction </a:t>
            </a:r>
            <a:r>
              <a:rPr dirty="0" sz="1100" spc="75">
                <a:latin typeface="Calibri"/>
                <a:cs typeface="Calibri"/>
              </a:rPr>
              <a:t>Center  </a:t>
            </a:r>
            <a:r>
              <a:rPr dirty="0" sz="1100" spc="55">
                <a:latin typeface="Calibri"/>
                <a:cs typeface="Calibri"/>
                <a:hlinkClick r:id="rId5"/>
              </a:rPr>
              <a:t>http://www.cpc.ncep.noaa.gov/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30651" y="9084919"/>
            <a:ext cx="1729105" cy="6013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84150">
              <a:lnSpc>
                <a:spcPts val="994"/>
              </a:lnSpc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36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dirty="0" sz="1000" spc="25">
                <a:solidFill>
                  <a:srgbClr val="262626"/>
                </a:solidFill>
                <a:latin typeface="Calibri"/>
                <a:cs typeface="Calibri"/>
              </a:rPr>
              <a:t>Ministerio </a:t>
            </a:r>
            <a:r>
              <a:rPr dirty="0" sz="1000" spc="55">
                <a:solidFill>
                  <a:srgbClr val="262626"/>
                </a:solidFill>
                <a:latin typeface="Calibri"/>
                <a:cs typeface="Calibri"/>
              </a:rPr>
              <a:t>de </a:t>
            </a:r>
            <a:r>
              <a:rPr dirty="0" sz="1000" spc="40">
                <a:solidFill>
                  <a:srgbClr val="262626"/>
                </a:solidFill>
                <a:latin typeface="Calibri"/>
                <a:cs typeface="Calibri"/>
              </a:rPr>
              <a:t>Medio</a:t>
            </a:r>
            <a:r>
              <a:rPr dirty="0" sz="1000" spc="5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dirty="0" sz="1000" spc="45">
                <a:solidFill>
                  <a:srgbClr val="262626"/>
                </a:solidFill>
                <a:latin typeface="Calibri"/>
                <a:cs typeface="Calibri"/>
              </a:rPr>
              <a:t>Ambiente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56311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7772400" cy="99791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86075" y="8982213"/>
            <a:ext cx="2999105" cy="3479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905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Calibri"/>
                <a:cs typeface="Calibri"/>
              </a:rPr>
              <a:t>4</a:t>
            </a:r>
            <a:endParaRPr sz="11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dirty="0" sz="1000" spc="25">
                <a:solidFill>
                  <a:srgbClr val="262626"/>
                </a:solidFill>
                <a:latin typeface="Calibri"/>
                <a:cs typeface="Calibri"/>
              </a:rPr>
              <a:t>Ministerio </a:t>
            </a:r>
            <a:r>
              <a:rPr dirty="0" sz="1000" spc="55">
                <a:solidFill>
                  <a:srgbClr val="262626"/>
                </a:solidFill>
                <a:latin typeface="Calibri"/>
                <a:cs typeface="Calibri"/>
              </a:rPr>
              <a:t>de </a:t>
            </a:r>
            <a:r>
              <a:rPr dirty="0" sz="1000" spc="40">
                <a:solidFill>
                  <a:srgbClr val="262626"/>
                </a:solidFill>
                <a:latin typeface="Calibri"/>
                <a:cs typeface="Calibri"/>
              </a:rPr>
              <a:t>Medio </a:t>
            </a:r>
            <a:r>
              <a:rPr dirty="0" sz="1000" spc="45">
                <a:solidFill>
                  <a:srgbClr val="262626"/>
                </a:solidFill>
                <a:latin typeface="Calibri"/>
                <a:cs typeface="Calibri"/>
              </a:rPr>
              <a:t>Ambiente </a:t>
            </a:r>
            <a:r>
              <a:rPr dirty="0" sz="1000" spc="40">
                <a:solidFill>
                  <a:srgbClr val="262626"/>
                </a:solidFill>
                <a:latin typeface="Calibri"/>
                <a:cs typeface="Calibri"/>
              </a:rPr>
              <a:t>y </a:t>
            </a:r>
            <a:r>
              <a:rPr dirty="0" sz="1000" spc="65">
                <a:solidFill>
                  <a:srgbClr val="262626"/>
                </a:solidFill>
                <a:latin typeface="Calibri"/>
                <a:cs typeface="Calibri"/>
              </a:rPr>
              <a:t>Recursos</a:t>
            </a:r>
            <a:r>
              <a:rPr dirty="0" sz="1000" spc="3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dirty="0" sz="1000" spc="40">
                <a:solidFill>
                  <a:srgbClr val="262626"/>
                </a:solidFill>
                <a:latin typeface="Calibri"/>
                <a:cs typeface="Calibri"/>
              </a:rPr>
              <a:t>Naturales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59612" y="1240411"/>
            <a:ext cx="1661160" cy="26860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600" spc="25" i="1">
                <a:latin typeface="Trebuchet MS"/>
                <a:cs typeface="Trebuchet MS"/>
              </a:rPr>
              <a:t>Listado </a:t>
            </a:r>
            <a:r>
              <a:rPr dirty="0" sz="1600" spc="50" i="1">
                <a:latin typeface="Trebuchet MS"/>
                <a:cs typeface="Trebuchet MS"/>
              </a:rPr>
              <a:t>de</a:t>
            </a:r>
            <a:r>
              <a:rPr dirty="0" sz="1600" spc="-245" i="1">
                <a:latin typeface="Trebuchet MS"/>
                <a:cs typeface="Trebuchet MS"/>
              </a:rPr>
              <a:t> </a:t>
            </a:r>
            <a:r>
              <a:rPr dirty="0" sz="1600" spc="20" i="1">
                <a:latin typeface="Trebuchet MS"/>
                <a:cs typeface="Trebuchet MS"/>
              </a:rPr>
              <a:t>Tablas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56563" y="1973338"/>
            <a:ext cx="5017135" cy="3211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260"/>
              </a:lnSpc>
              <a:spcBef>
                <a:spcPts val="100"/>
              </a:spcBef>
            </a:pPr>
            <a:r>
              <a:rPr dirty="0" sz="1100" spc="55">
                <a:latin typeface="Calibri"/>
                <a:cs typeface="Calibri"/>
              </a:rPr>
              <a:t>Tabla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-45">
                <a:latin typeface="Calibri"/>
                <a:cs typeface="Calibri"/>
              </a:rPr>
              <a:t>1</a:t>
            </a:r>
            <a:endParaRPr sz="1100">
              <a:latin typeface="Calibri"/>
              <a:cs typeface="Calibri"/>
            </a:endParaRPr>
          </a:p>
          <a:p>
            <a:pPr marL="845819">
              <a:lnSpc>
                <a:spcPts val="1260"/>
              </a:lnSpc>
            </a:pPr>
            <a:r>
              <a:rPr dirty="0" sz="1100" spc="75">
                <a:latin typeface="Calibri"/>
                <a:cs typeface="Calibri"/>
              </a:rPr>
              <a:t>Resumen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50">
                <a:latin typeface="Calibri"/>
                <a:cs typeface="Calibri"/>
              </a:rPr>
              <a:t>Vientos </a:t>
            </a:r>
            <a:r>
              <a:rPr dirty="0" sz="1100" spc="55">
                <a:latin typeface="Calibri"/>
                <a:cs typeface="Calibri"/>
              </a:rPr>
              <a:t>Nortes </a:t>
            </a:r>
            <a:r>
              <a:rPr dirty="0" sz="1100" spc="60">
                <a:latin typeface="Calibri"/>
                <a:cs typeface="Calibri"/>
              </a:rPr>
              <a:t>pronosticados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55">
                <a:latin typeface="Calibri"/>
                <a:cs typeface="Calibri"/>
              </a:rPr>
              <a:t>observados</a:t>
            </a:r>
            <a:r>
              <a:rPr dirty="0" sz="1100" spc="-55">
                <a:latin typeface="Calibri"/>
                <a:cs typeface="Calibri"/>
              </a:rPr>
              <a:t> </a:t>
            </a:r>
            <a:r>
              <a:rPr dirty="0" sz="1100" spc="40">
                <a:latin typeface="Calibri"/>
                <a:cs typeface="Calibri"/>
              </a:rPr>
              <a:t>entre</a:t>
            </a:r>
            <a:endParaRPr sz="1100">
              <a:latin typeface="Calibri"/>
              <a:cs typeface="Calibri"/>
            </a:endParaRPr>
          </a:p>
          <a:p>
            <a:pPr marL="845819">
              <a:lnSpc>
                <a:spcPct val="100000"/>
              </a:lnSpc>
            </a:pPr>
            <a:r>
              <a:rPr dirty="0" sz="1100" spc="60">
                <a:latin typeface="Calibri"/>
                <a:cs typeface="Calibri"/>
              </a:rPr>
              <a:t>diciembre </a:t>
            </a:r>
            <a:r>
              <a:rPr dirty="0" sz="1100" spc="75">
                <a:latin typeface="Calibri"/>
                <a:cs typeface="Calibri"/>
              </a:rPr>
              <a:t>2023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80">
                <a:latin typeface="Calibri"/>
                <a:cs typeface="Calibri"/>
              </a:rPr>
              <a:t>marzo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85">
                <a:latin typeface="Calibri"/>
                <a:cs typeface="Calibri"/>
              </a:rPr>
              <a:t>2024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</a:pPr>
            <a:r>
              <a:rPr dirty="0" sz="1100" spc="55">
                <a:latin typeface="Calibri"/>
                <a:cs typeface="Calibri"/>
              </a:rPr>
              <a:t>Tabla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65">
                <a:latin typeface="Calibri"/>
                <a:cs typeface="Calibri"/>
              </a:rPr>
              <a:t>2</a:t>
            </a:r>
            <a:endParaRPr sz="1100">
              <a:latin typeface="Calibri"/>
              <a:cs typeface="Calibri"/>
            </a:endParaRPr>
          </a:p>
          <a:p>
            <a:pPr marL="845819">
              <a:lnSpc>
                <a:spcPts val="1260"/>
              </a:lnSpc>
            </a:pPr>
            <a:r>
              <a:rPr dirty="0" sz="1100" spc="65">
                <a:latin typeface="Calibri"/>
                <a:cs typeface="Calibri"/>
              </a:rPr>
              <a:t>Pronóstico </a:t>
            </a:r>
            <a:r>
              <a:rPr dirty="0" sz="1100" spc="60">
                <a:latin typeface="Calibri"/>
                <a:cs typeface="Calibri"/>
              </a:rPr>
              <a:t>de huracanes </a:t>
            </a:r>
            <a:r>
              <a:rPr dirty="0" sz="1100" spc="85">
                <a:latin typeface="Calibri"/>
                <a:cs typeface="Calibri"/>
              </a:rPr>
              <a:t>2024 cuenca </a:t>
            </a:r>
            <a:r>
              <a:rPr dirty="0" sz="1100" spc="50">
                <a:latin typeface="Calibri"/>
                <a:cs typeface="Calibri"/>
              </a:rPr>
              <a:t>del </a:t>
            </a:r>
            <a:r>
              <a:rPr dirty="0" sz="1100" spc="65">
                <a:latin typeface="Calibri"/>
                <a:cs typeface="Calibri"/>
              </a:rPr>
              <a:t>Pacífico</a:t>
            </a:r>
            <a:r>
              <a:rPr dirty="0" sz="1100" spc="-110">
                <a:latin typeface="Calibri"/>
                <a:cs typeface="Calibri"/>
              </a:rPr>
              <a:t> </a:t>
            </a:r>
            <a:r>
              <a:rPr dirty="0" sz="1100" spc="45">
                <a:latin typeface="Calibri"/>
                <a:cs typeface="Calibri"/>
              </a:rPr>
              <a:t>Oriental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</a:pPr>
            <a:r>
              <a:rPr dirty="0" sz="1100" spc="55">
                <a:latin typeface="Calibri"/>
                <a:cs typeface="Calibri"/>
              </a:rPr>
              <a:t>Tabla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60">
                <a:latin typeface="Calibri"/>
                <a:cs typeface="Calibri"/>
              </a:rPr>
              <a:t>3</a:t>
            </a:r>
            <a:endParaRPr sz="1100">
              <a:latin typeface="Calibri"/>
              <a:cs typeface="Calibri"/>
            </a:endParaRPr>
          </a:p>
          <a:p>
            <a:pPr marL="845819">
              <a:lnSpc>
                <a:spcPts val="1260"/>
              </a:lnSpc>
            </a:pPr>
            <a:r>
              <a:rPr dirty="0" sz="1100" spc="65">
                <a:latin typeface="Calibri"/>
                <a:cs typeface="Calibri"/>
              </a:rPr>
              <a:t>Pronóstico </a:t>
            </a:r>
            <a:r>
              <a:rPr dirty="0" sz="1100" spc="60">
                <a:latin typeface="Calibri"/>
                <a:cs typeface="Calibri"/>
              </a:rPr>
              <a:t>de huracanes </a:t>
            </a:r>
            <a:r>
              <a:rPr dirty="0" sz="1100" spc="85">
                <a:latin typeface="Calibri"/>
                <a:cs typeface="Calibri"/>
              </a:rPr>
              <a:t>2024 cuenca </a:t>
            </a:r>
            <a:r>
              <a:rPr dirty="0" sz="1100" spc="50">
                <a:latin typeface="Calibri"/>
                <a:cs typeface="Calibri"/>
              </a:rPr>
              <a:t>del</a:t>
            </a:r>
            <a:r>
              <a:rPr dirty="0" sz="1100" spc="-114">
                <a:latin typeface="Calibri"/>
                <a:cs typeface="Calibri"/>
              </a:rPr>
              <a:t> </a:t>
            </a:r>
            <a:r>
              <a:rPr dirty="0" sz="1100" spc="45">
                <a:latin typeface="Calibri"/>
                <a:cs typeface="Calibri"/>
              </a:rPr>
              <a:t>Atlántico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</a:pPr>
            <a:r>
              <a:rPr dirty="0" sz="1100" spc="55">
                <a:latin typeface="Calibri"/>
                <a:cs typeface="Calibri"/>
              </a:rPr>
              <a:t>Tabla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100">
                <a:latin typeface="Calibri"/>
                <a:cs typeface="Calibri"/>
              </a:rPr>
              <a:t>4</a:t>
            </a:r>
            <a:endParaRPr sz="1100">
              <a:latin typeface="Calibri"/>
              <a:cs typeface="Calibri"/>
            </a:endParaRPr>
          </a:p>
          <a:p>
            <a:pPr marL="845819">
              <a:lnSpc>
                <a:spcPts val="1260"/>
              </a:lnSpc>
            </a:pPr>
            <a:r>
              <a:rPr dirty="0" sz="1100" spc="50">
                <a:latin typeface="Calibri"/>
                <a:cs typeface="Calibri"/>
              </a:rPr>
              <a:t>Perspectiva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40">
                <a:latin typeface="Calibri"/>
                <a:cs typeface="Calibri"/>
              </a:rPr>
              <a:t>temperatura </a:t>
            </a:r>
            <a:r>
              <a:rPr dirty="0" sz="1100" spc="65">
                <a:latin typeface="Calibri"/>
                <a:cs typeface="Calibri"/>
              </a:rPr>
              <a:t>promedio de </a:t>
            </a:r>
            <a:r>
              <a:rPr dirty="0" sz="1100" spc="55">
                <a:latin typeface="Calibri"/>
                <a:cs typeface="Calibri"/>
              </a:rPr>
              <a:t>máxima, </a:t>
            </a:r>
            <a:r>
              <a:rPr dirty="0" sz="1100" spc="50">
                <a:latin typeface="Calibri"/>
                <a:cs typeface="Calibri"/>
              </a:rPr>
              <a:t>mínima,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60">
                <a:latin typeface="Calibri"/>
                <a:cs typeface="Calibri"/>
              </a:rPr>
              <a:t>media</a:t>
            </a:r>
            <a:endParaRPr sz="1100">
              <a:latin typeface="Calibri"/>
              <a:cs typeface="Calibri"/>
            </a:endParaRPr>
          </a:p>
          <a:p>
            <a:pPr marL="845819">
              <a:lnSpc>
                <a:spcPct val="100000"/>
              </a:lnSpc>
            </a:pPr>
            <a:r>
              <a:rPr dirty="0" sz="1100" spc="65">
                <a:latin typeface="Calibri"/>
                <a:cs typeface="Calibri"/>
              </a:rPr>
              <a:t>mensual </a:t>
            </a:r>
            <a:r>
              <a:rPr dirty="0" sz="1100" spc="75">
                <a:latin typeface="Calibri"/>
                <a:cs typeface="Calibri"/>
              </a:rPr>
              <a:t>(mayo-agosto </a:t>
            </a:r>
            <a:r>
              <a:rPr dirty="0" sz="1100" spc="65">
                <a:latin typeface="Calibri"/>
                <a:cs typeface="Calibri"/>
              </a:rPr>
              <a:t>2024)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30">
                <a:latin typeface="Calibri"/>
                <a:cs typeface="Calibri"/>
              </a:rPr>
              <a:t>trimestre</a:t>
            </a:r>
            <a:r>
              <a:rPr dirty="0" sz="1100" spc="-50">
                <a:latin typeface="Calibri"/>
                <a:cs typeface="Calibri"/>
              </a:rPr>
              <a:t> </a:t>
            </a:r>
            <a:r>
              <a:rPr dirty="0" sz="1100" spc="110">
                <a:latin typeface="Calibri"/>
                <a:cs typeface="Calibri"/>
              </a:rPr>
              <a:t>MJJ.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</a:pPr>
            <a:r>
              <a:rPr dirty="0" sz="1100" spc="55">
                <a:latin typeface="Calibri"/>
                <a:cs typeface="Calibri"/>
              </a:rPr>
              <a:t>Tabla</a:t>
            </a:r>
            <a:r>
              <a:rPr dirty="0" sz="1100" spc="50">
                <a:latin typeface="Calibri"/>
                <a:cs typeface="Calibri"/>
              </a:rPr>
              <a:t> </a:t>
            </a:r>
            <a:r>
              <a:rPr dirty="0" sz="1100" spc="55">
                <a:latin typeface="Calibri"/>
                <a:cs typeface="Calibri"/>
              </a:rPr>
              <a:t>5</a:t>
            </a:r>
            <a:endParaRPr sz="1100">
              <a:latin typeface="Calibri"/>
              <a:cs typeface="Calibri"/>
            </a:endParaRPr>
          </a:p>
          <a:p>
            <a:pPr marL="845819">
              <a:lnSpc>
                <a:spcPts val="1260"/>
              </a:lnSpc>
            </a:pPr>
            <a:r>
              <a:rPr dirty="0" sz="1100" spc="70">
                <a:latin typeface="Calibri"/>
                <a:cs typeface="Calibri"/>
              </a:rPr>
              <a:t>Fechas </a:t>
            </a:r>
            <a:r>
              <a:rPr dirty="0" sz="1100" spc="50">
                <a:latin typeface="Calibri"/>
                <a:cs typeface="Calibri"/>
              </a:rPr>
              <a:t>probables </a:t>
            </a:r>
            <a:r>
              <a:rPr dirty="0" sz="1100" spc="45">
                <a:latin typeface="Calibri"/>
                <a:cs typeface="Calibri"/>
              </a:rPr>
              <a:t>del </a:t>
            </a:r>
            <a:r>
              <a:rPr dirty="0" sz="1100" spc="80">
                <a:latin typeface="Calibri"/>
                <a:cs typeface="Calibri"/>
              </a:rPr>
              <a:t>IELL </a:t>
            </a:r>
            <a:r>
              <a:rPr dirty="0" sz="1100" spc="85">
                <a:latin typeface="Calibri"/>
                <a:cs typeface="Calibri"/>
              </a:rPr>
              <a:t>2024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55">
                <a:latin typeface="Calibri"/>
                <a:cs typeface="Calibri"/>
              </a:rPr>
              <a:t>El</a:t>
            </a:r>
            <a:r>
              <a:rPr dirty="0" sz="1100" spc="-110">
                <a:latin typeface="Calibri"/>
                <a:cs typeface="Calibri"/>
              </a:rPr>
              <a:t> </a:t>
            </a:r>
            <a:r>
              <a:rPr dirty="0" sz="1100" spc="50">
                <a:latin typeface="Calibri"/>
                <a:cs typeface="Calibri"/>
              </a:rPr>
              <a:t>Salvador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</a:pPr>
            <a:r>
              <a:rPr dirty="0" sz="1100" spc="55">
                <a:latin typeface="Calibri"/>
                <a:cs typeface="Calibri"/>
              </a:rPr>
              <a:t>Tabla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95">
                <a:latin typeface="Calibri"/>
                <a:cs typeface="Calibri"/>
              </a:rPr>
              <a:t>6</a:t>
            </a:r>
            <a:endParaRPr sz="1100">
              <a:latin typeface="Calibri"/>
              <a:cs typeface="Calibri"/>
            </a:endParaRPr>
          </a:p>
          <a:p>
            <a:pPr marL="845819">
              <a:lnSpc>
                <a:spcPts val="1260"/>
              </a:lnSpc>
            </a:pPr>
            <a:r>
              <a:rPr dirty="0" sz="1100" spc="85">
                <a:latin typeface="Calibri"/>
                <a:cs typeface="Calibri"/>
              </a:rPr>
              <a:t>Cuadro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65">
                <a:latin typeface="Calibri"/>
                <a:cs typeface="Calibri"/>
              </a:rPr>
              <a:t>promedio </a:t>
            </a:r>
            <a:r>
              <a:rPr dirty="0" sz="1100" spc="60">
                <a:latin typeface="Calibri"/>
                <a:cs typeface="Calibri"/>
              </a:rPr>
              <a:t>nacional </a:t>
            </a:r>
            <a:r>
              <a:rPr dirty="0" sz="1100" spc="20">
                <a:latin typeface="Calibri"/>
                <a:cs typeface="Calibri"/>
              </a:rPr>
              <a:t>1991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90">
                <a:latin typeface="Calibri"/>
                <a:cs typeface="Calibri"/>
              </a:rPr>
              <a:t>2020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60">
                <a:latin typeface="Calibri"/>
                <a:cs typeface="Calibri"/>
              </a:rPr>
              <a:t>pronóstico</a:t>
            </a:r>
            <a:r>
              <a:rPr dirty="0" sz="1100" spc="-45">
                <a:latin typeface="Calibri"/>
                <a:cs typeface="Calibri"/>
              </a:rPr>
              <a:t> </a:t>
            </a:r>
            <a:r>
              <a:rPr dirty="0" sz="1100" spc="65">
                <a:latin typeface="Calibri"/>
                <a:cs typeface="Calibri"/>
              </a:rPr>
              <a:t>de</a:t>
            </a:r>
            <a:endParaRPr sz="1100">
              <a:latin typeface="Calibri"/>
              <a:cs typeface="Calibri"/>
            </a:endParaRPr>
          </a:p>
          <a:p>
            <a:pPr marL="845819">
              <a:lnSpc>
                <a:spcPct val="100000"/>
              </a:lnSpc>
            </a:pPr>
            <a:r>
              <a:rPr dirty="0" sz="1100" spc="105">
                <a:latin typeface="Calibri"/>
                <a:cs typeface="Calibri"/>
              </a:rPr>
              <a:t>mayo- </a:t>
            </a:r>
            <a:r>
              <a:rPr dirty="0" sz="1100" spc="65">
                <a:latin typeface="Calibri"/>
                <a:cs typeface="Calibri"/>
              </a:rPr>
              <a:t>agosto </a:t>
            </a:r>
            <a:r>
              <a:rPr dirty="0" sz="1100" spc="85">
                <a:latin typeface="Calibri"/>
                <a:cs typeface="Calibri"/>
              </a:rPr>
              <a:t>2024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30">
                <a:latin typeface="Calibri"/>
                <a:cs typeface="Calibri"/>
              </a:rPr>
              <a:t>trimestre</a:t>
            </a:r>
            <a:r>
              <a:rPr dirty="0" sz="1100" spc="-80">
                <a:latin typeface="Calibri"/>
                <a:cs typeface="Calibri"/>
              </a:rPr>
              <a:t> </a:t>
            </a:r>
            <a:r>
              <a:rPr dirty="0" sz="1100" spc="150">
                <a:latin typeface="Calibri"/>
                <a:cs typeface="Calibri"/>
              </a:rPr>
              <a:t>MJJ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59612" y="5810887"/>
            <a:ext cx="1737360" cy="26860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600" spc="25" i="1">
                <a:latin typeface="Trebuchet MS"/>
                <a:cs typeface="Trebuchet MS"/>
              </a:rPr>
              <a:t>Listado </a:t>
            </a:r>
            <a:r>
              <a:rPr dirty="0" sz="1600" spc="50" i="1">
                <a:latin typeface="Trebuchet MS"/>
                <a:cs typeface="Trebuchet MS"/>
              </a:rPr>
              <a:t>de</a:t>
            </a:r>
            <a:r>
              <a:rPr dirty="0" sz="1600" spc="-254" i="1">
                <a:latin typeface="Trebuchet MS"/>
                <a:cs typeface="Trebuchet MS"/>
              </a:rPr>
              <a:t> </a:t>
            </a:r>
            <a:r>
              <a:rPr dirty="0" sz="1600" spc="30" i="1">
                <a:latin typeface="Trebuchet MS"/>
                <a:cs typeface="Trebuchet MS"/>
              </a:rPr>
              <a:t>Figuras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6563" y="6543812"/>
            <a:ext cx="5380355" cy="1976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260"/>
              </a:lnSpc>
              <a:spcBef>
                <a:spcPts val="100"/>
              </a:spcBef>
            </a:pPr>
            <a:r>
              <a:rPr dirty="0" sz="1100" spc="50">
                <a:latin typeface="Calibri"/>
                <a:cs typeface="Calibri"/>
              </a:rPr>
              <a:t>Figura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-45">
                <a:latin typeface="Calibri"/>
                <a:cs typeface="Calibri"/>
              </a:rPr>
              <a:t>1</a:t>
            </a:r>
            <a:endParaRPr sz="1100">
              <a:latin typeface="Calibri"/>
              <a:cs typeface="Calibri"/>
            </a:endParaRPr>
          </a:p>
          <a:p>
            <a:pPr marL="841375">
              <a:lnSpc>
                <a:spcPts val="1260"/>
              </a:lnSpc>
            </a:pPr>
            <a:r>
              <a:rPr dirty="0" sz="1100" spc="45">
                <a:latin typeface="Calibri"/>
                <a:cs typeface="Calibri"/>
              </a:rPr>
              <a:t>Lluvia </a:t>
            </a:r>
            <a:r>
              <a:rPr dirty="0" sz="1100" spc="65">
                <a:latin typeface="Calibri"/>
                <a:cs typeface="Calibri"/>
              </a:rPr>
              <a:t>promedio </a:t>
            </a:r>
            <a:r>
              <a:rPr dirty="0" sz="1100" spc="60">
                <a:latin typeface="Calibri"/>
                <a:cs typeface="Calibri"/>
              </a:rPr>
              <a:t>nacional </a:t>
            </a:r>
            <a:r>
              <a:rPr dirty="0" sz="1100" spc="40">
                <a:latin typeface="Calibri"/>
                <a:cs typeface="Calibri"/>
              </a:rPr>
              <a:t>preliminar entre </a:t>
            </a:r>
            <a:r>
              <a:rPr dirty="0" sz="1100" spc="55">
                <a:latin typeface="Calibri"/>
                <a:cs typeface="Calibri"/>
              </a:rPr>
              <a:t>diciembre </a:t>
            </a:r>
            <a:r>
              <a:rPr dirty="0" sz="1100" spc="75">
                <a:latin typeface="Calibri"/>
                <a:cs typeface="Calibri"/>
              </a:rPr>
              <a:t>2023 </a:t>
            </a:r>
            <a:r>
              <a:rPr dirty="0" sz="1100" spc="50">
                <a:latin typeface="Calibri"/>
                <a:cs typeface="Calibri"/>
              </a:rPr>
              <a:t>y</a:t>
            </a:r>
            <a:r>
              <a:rPr dirty="0" sz="1100" spc="70">
                <a:latin typeface="Calibri"/>
                <a:cs typeface="Calibri"/>
              </a:rPr>
              <a:t> </a:t>
            </a:r>
            <a:r>
              <a:rPr dirty="0" sz="1100" spc="80">
                <a:latin typeface="Calibri"/>
                <a:cs typeface="Calibri"/>
              </a:rPr>
              <a:t>marzo</a:t>
            </a:r>
            <a:endParaRPr sz="1100">
              <a:latin typeface="Calibri"/>
              <a:cs typeface="Calibri"/>
            </a:endParaRPr>
          </a:p>
          <a:p>
            <a:pPr marL="841375">
              <a:lnSpc>
                <a:spcPct val="100000"/>
              </a:lnSpc>
            </a:pPr>
            <a:r>
              <a:rPr dirty="0" sz="1100" spc="70">
                <a:latin typeface="Calibri"/>
                <a:cs typeface="Calibri"/>
              </a:rPr>
              <a:t>2024, comparada </a:t>
            </a:r>
            <a:r>
              <a:rPr dirty="0" sz="1100" spc="105">
                <a:latin typeface="Calibri"/>
                <a:cs typeface="Calibri"/>
              </a:rPr>
              <a:t>con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75">
                <a:latin typeface="Calibri"/>
                <a:cs typeface="Calibri"/>
              </a:rPr>
              <a:t>Norma </a:t>
            </a:r>
            <a:r>
              <a:rPr dirty="0" sz="1100" spc="65">
                <a:latin typeface="Calibri"/>
                <a:cs typeface="Calibri"/>
              </a:rPr>
              <a:t>climatológica </a:t>
            </a:r>
            <a:r>
              <a:rPr dirty="0" sz="1100" spc="35">
                <a:latin typeface="Calibri"/>
                <a:cs typeface="Calibri"/>
              </a:rPr>
              <a:t>serie </a:t>
            </a:r>
            <a:r>
              <a:rPr dirty="0" sz="1100" spc="20">
                <a:latin typeface="Calibri"/>
                <a:cs typeface="Calibri"/>
              </a:rPr>
              <a:t>1991 </a:t>
            </a:r>
            <a:r>
              <a:rPr dirty="0" sz="1100" spc="45">
                <a:latin typeface="Calibri"/>
                <a:cs typeface="Calibri"/>
              </a:rPr>
              <a:t>a</a:t>
            </a:r>
            <a:r>
              <a:rPr dirty="0" sz="1100" spc="-95">
                <a:latin typeface="Calibri"/>
                <a:cs typeface="Calibri"/>
              </a:rPr>
              <a:t> </a:t>
            </a:r>
            <a:r>
              <a:rPr dirty="0" sz="1100" spc="95">
                <a:latin typeface="Calibri"/>
                <a:cs typeface="Calibri"/>
              </a:rPr>
              <a:t>2020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  <a:spcBef>
                <a:spcPts val="600"/>
              </a:spcBef>
            </a:pPr>
            <a:r>
              <a:rPr dirty="0" sz="1100" spc="50">
                <a:latin typeface="Calibri"/>
                <a:cs typeface="Calibri"/>
              </a:rPr>
              <a:t>Figura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65">
                <a:latin typeface="Calibri"/>
                <a:cs typeface="Calibri"/>
              </a:rPr>
              <a:t>2</a:t>
            </a:r>
            <a:endParaRPr sz="1100">
              <a:latin typeface="Calibri"/>
              <a:cs typeface="Calibri"/>
            </a:endParaRPr>
          </a:p>
          <a:p>
            <a:pPr marL="841375">
              <a:lnSpc>
                <a:spcPts val="1260"/>
              </a:lnSpc>
            </a:pPr>
            <a:r>
              <a:rPr dirty="0" sz="1100" spc="70">
                <a:latin typeface="Calibri"/>
                <a:cs typeface="Calibri"/>
              </a:rPr>
              <a:t>Comportamiento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la  </a:t>
            </a:r>
            <a:r>
              <a:rPr dirty="0" sz="1100" spc="40">
                <a:latin typeface="Calibri"/>
                <a:cs typeface="Calibri"/>
              </a:rPr>
              <a:t>temperatura </a:t>
            </a:r>
            <a:r>
              <a:rPr dirty="0" sz="1100" spc="60">
                <a:latin typeface="Calibri"/>
                <a:cs typeface="Calibri"/>
              </a:rPr>
              <a:t>mínima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65">
                <a:latin typeface="Calibri"/>
                <a:cs typeface="Calibri"/>
              </a:rPr>
              <a:t>máxima </a:t>
            </a:r>
            <a:r>
              <a:rPr dirty="0" sz="1100" spc="60">
                <a:latin typeface="Calibri"/>
                <a:cs typeface="Calibri"/>
              </a:rPr>
              <a:t>mensual</a:t>
            </a:r>
            <a:r>
              <a:rPr dirty="0" sz="1100" spc="250">
                <a:latin typeface="Calibri"/>
                <a:cs typeface="Calibri"/>
              </a:rPr>
              <a:t> </a:t>
            </a:r>
            <a:r>
              <a:rPr dirty="0" sz="1100" spc="45">
                <a:latin typeface="Calibri"/>
                <a:cs typeface="Calibri"/>
              </a:rPr>
              <a:t>a</a:t>
            </a:r>
            <a:endParaRPr sz="1100">
              <a:latin typeface="Calibri"/>
              <a:cs typeface="Calibri"/>
            </a:endParaRPr>
          </a:p>
          <a:p>
            <a:pPr marL="841375" marR="5715">
              <a:lnSpc>
                <a:spcPct val="100000"/>
              </a:lnSpc>
            </a:pPr>
            <a:r>
              <a:rPr dirty="0" sz="1100" spc="60">
                <a:latin typeface="Calibri"/>
                <a:cs typeface="Calibri"/>
              </a:rPr>
              <a:t>escala nacional </a:t>
            </a:r>
            <a:r>
              <a:rPr dirty="0" sz="1100" spc="35">
                <a:latin typeface="Calibri"/>
                <a:cs typeface="Calibri"/>
              </a:rPr>
              <a:t>entre </a:t>
            </a:r>
            <a:r>
              <a:rPr dirty="0" sz="1100" spc="55">
                <a:latin typeface="Calibri"/>
                <a:cs typeface="Calibri"/>
              </a:rPr>
              <a:t>diciembre </a:t>
            </a:r>
            <a:r>
              <a:rPr dirty="0" sz="1100" spc="70">
                <a:latin typeface="Calibri"/>
                <a:cs typeface="Calibri"/>
              </a:rPr>
              <a:t>2023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75">
                <a:latin typeface="Calibri"/>
                <a:cs typeface="Calibri"/>
              </a:rPr>
              <a:t>marzo </a:t>
            </a:r>
            <a:r>
              <a:rPr dirty="0" sz="1100" spc="70">
                <a:latin typeface="Calibri"/>
                <a:cs typeface="Calibri"/>
              </a:rPr>
              <a:t>2024, </a:t>
            </a:r>
            <a:r>
              <a:rPr dirty="0" sz="1100" spc="75">
                <a:latin typeface="Calibri"/>
                <a:cs typeface="Calibri"/>
              </a:rPr>
              <a:t>comparado </a:t>
            </a:r>
            <a:r>
              <a:rPr dirty="0" sz="1100" spc="100">
                <a:latin typeface="Calibri"/>
                <a:cs typeface="Calibri"/>
              </a:rPr>
              <a:t>con 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75">
                <a:latin typeface="Calibri"/>
                <a:cs typeface="Calibri"/>
              </a:rPr>
              <a:t>Norma </a:t>
            </a:r>
            <a:r>
              <a:rPr dirty="0" sz="1100" spc="65">
                <a:latin typeface="Calibri"/>
                <a:cs typeface="Calibri"/>
              </a:rPr>
              <a:t>climatológica </a:t>
            </a:r>
            <a:r>
              <a:rPr dirty="0" sz="1100" spc="35">
                <a:latin typeface="Calibri"/>
                <a:cs typeface="Calibri"/>
              </a:rPr>
              <a:t>serie </a:t>
            </a:r>
            <a:r>
              <a:rPr dirty="0" sz="1100" spc="25">
                <a:latin typeface="Calibri"/>
                <a:cs typeface="Calibri"/>
              </a:rPr>
              <a:t>1991 </a:t>
            </a:r>
            <a:r>
              <a:rPr dirty="0" sz="1100" spc="45">
                <a:latin typeface="Calibri"/>
                <a:cs typeface="Calibri"/>
              </a:rPr>
              <a:t>a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90">
                <a:latin typeface="Calibri"/>
                <a:cs typeface="Calibri"/>
              </a:rPr>
              <a:t>2020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  <a:spcBef>
                <a:spcPts val="600"/>
              </a:spcBef>
            </a:pPr>
            <a:r>
              <a:rPr dirty="0" sz="1100" spc="50">
                <a:latin typeface="Calibri"/>
                <a:cs typeface="Calibri"/>
              </a:rPr>
              <a:t>Figura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60">
                <a:latin typeface="Calibri"/>
                <a:cs typeface="Calibri"/>
              </a:rPr>
              <a:t>3</a:t>
            </a:r>
            <a:endParaRPr sz="1100">
              <a:latin typeface="Calibri"/>
              <a:cs typeface="Calibri"/>
            </a:endParaRPr>
          </a:p>
          <a:p>
            <a:pPr marL="841375">
              <a:lnSpc>
                <a:spcPts val="1260"/>
              </a:lnSpc>
            </a:pPr>
            <a:r>
              <a:rPr dirty="0" sz="1100" spc="70">
                <a:latin typeface="Calibri"/>
                <a:cs typeface="Calibri"/>
              </a:rPr>
              <a:t>Comportamiento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40">
                <a:latin typeface="Calibri"/>
                <a:cs typeface="Calibri"/>
              </a:rPr>
              <a:t>temperatura </a:t>
            </a:r>
            <a:r>
              <a:rPr dirty="0" sz="1100" spc="50">
                <a:latin typeface="Calibri"/>
                <a:cs typeface="Calibri"/>
              </a:rPr>
              <a:t>mínima, </a:t>
            </a:r>
            <a:r>
              <a:rPr dirty="0" sz="1100" spc="65">
                <a:latin typeface="Calibri"/>
                <a:cs typeface="Calibri"/>
              </a:rPr>
              <a:t>máxima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55">
                <a:latin typeface="Calibri"/>
                <a:cs typeface="Calibri"/>
              </a:rPr>
              <a:t>media </a:t>
            </a:r>
            <a:r>
              <a:rPr dirty="0" sz="1100" spc="60">
                <a:latin typeface="Calibri"/>
                <a:cs typeface="Calibri"/>
              </a:rPr>
              <a:t>por</a:t>
            </a:r>
            <a:r>
              <a:rPr dirty="0" sz="1100" spc="240">
                <a:latin typeface="Calibri"/>
                <a:cs typeface="Calibri"/>
              </a:rPr>
              <a:t> </a:t>
            </a:r>
            <a:r>
              <a:rPr dirty="0" sz="1100" spc="80">
                <a:latin typeface="Calibri"/>
                <a:cs typeface="Calibri"/>
              </a:rPr>
              <a:t>zona</a:t>
            </a:r>
            <a:endParaRPr sz="1100">
              <a:latin typeface="Calibri"/>
              <a:cs typeface="Calibri"/>
            </a:endParaRPr>
          </a:p>
          <a:p>
            <a:pPr marL="841375" marR="5080">
              <a:lnSpc>
                <a:spcPct val="100000"/>
              </a:lnSpc>
            </a:pPr>
            <a:r>
              <a:rPr dirty="0" sz="1100" spc="55">
                <a:latin typeface="Calibri"/>
                <a:cs typeface="Calibri"/>
              </a:rPr>
              <a:t>climática </a:t>
            </a:r>
            <a:r>
              <a:rPr dirty="0" sz="1100" spc="40">
                <a:latin typeface="Calibri"/>
                <a:cs typeface="Calibri"/>
              </a:rPr>
              <a:t>para el </a:t>
            </a:r>
            <a:r>
              <a:rPr dirty="0" sz="1100" spc="45">
                <a:latin typeface="Calibri"/>
                <a:cs typeface="Calibri"/>
              </a:rPr>
              <a:t>cuatrimestre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diciembre </a:t>
            </a:r>
            <a:r>
              <a:rPr dirty="0" sz="1100" spc="75">
                <a:latin typeface="Calibri"/>
                <a:cs typeface="Calibri"/>
              </a:rPr>
              <a:t>2023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80">
                <a:latin typeface="Calibri"/>
                <a:cs typeface="Calibri"/>
              </a:rPr>
              <a:t>marzo </a:t>
            </a:r>
            <a:r>
              <a:rPr dirty="0" sz="1100" spc="65">
                <a:latin typeface="Calibri"/>
                <a:cs typeface="Calibri"/>
              </a:rPr>
              <a:t>2024,  </a:t>
            </a:r>
            <a:r>
              <a:rPr dirty="0" sz="1100" spc="75">
                <a:latin typeface="Calibri"/>
                <a:cs typeface="Calibri"/>
              </a:rPr>
              <a:t>comparado </a:t>
            </a:r>
            <a:r>
              <a:rPr dirty="0" sz="1100" spc="110">
                <a:latin typeface="Calibri"/>
                <a:cs typeface="Calibri"/>
              </a:rPr>
              <a:t>con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75">
                <a:latin typeface="Calibri"/>
                <a:cs typeface="Calibri"/>
              </a:rPr>
              <a:t>Norma </a:t>
            </a:r>
            <a:r>
              <a:rPr dirty="0" sz="1100" spc="65">
                <a:latin typeface="Calibri"/>
                <a:cs typeface="Calibri"/>
              </a:rPr>
              <a:t>climatológica </a:t>
            </a:r>
            <a:r>
              <a:rPr dirty="0" sz="1100" spc="35">
                <a:latin typeface="Calibri"/>
                <a:cs typeface="Calibri"/>
              </a:rPr>
              <a:t>serie </a:t>
            </a:r>
            <a:r>
              <a:rPr dirty="0" sz="1100" spc="20">
                <a:latin typeface="Calibri"/>
                <a:cs typeface="Calibri"/>
              </a:rPr>
              <a:t>1991 </a:t>
            </a:r>
            <a:r>
              <a:rPr dirty="0" sz="1100" spc="45">
                <a:latin typeface="Calibri"/>
                <a:cs typeface="Calibri"/>
              </a:rPr>
              <a:t>a</a:t>
            </a:r>
            <a:r>
              <a:rPr dirty="0" sz="1100" spc="-95">
                <a:latin typeface="Calibri"/>
                <a:cs typeface="Calibri"/>
              </a:rPr>
              <a:t> </a:t>
            </a:r>
            <a:r>
              <a:rPr dirty="0" sz="1100" spc="70">
                <a:latin typeface="Calibri"/>
                <a:cs typeface="Calibri"/>
              </a:rPr>
              <a:t>2020.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6311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56563" y="697750"/>
            <a:ext cx="5381625" cy="85261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260"/>
              </a:lnSpc>
              <a:spcBef>
                <a:spcPts val="100"/>
              </a:spcBef>
            </a:pPr>
            <a:r>
              <a:rPr dirty="0" sz="1100" spc="50">
                <a:latin typeface="Calibri"/>
                <a:cs typeface="Calibri"/>
              </a:rPr>
              <a:t>Figura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100">
                <a:latin typeface="Calibri"/>
                <a:cs typeface="Calibri"/>
              </a:rPr>
              <a:t>4</a:t>
            </a:r>
            <a:endParaRPr sz="1100">
              <a:latin typeface="Calibri"/>
              <a:cs typeface="Calibri"/>
            </a:endParaRPr>
          </a:p>
          <a:p>
            <a:pPr marL="841375">
              <a:lnSpc>
                <a:spcPts val="1260"/>
              </a:lnSpc>
            </a:pPr>
            <a:r>
              <a:rPr dirty="0" sz="1100" spc="80">
                <a:latin typeface="Calibri"/>
                <a:cs typeface="Calibri"/>
              </a:rPr>
              <a:t>Número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40">
                <a:latin typeface="Calibri"/>
                <a:cs typeface="Calibri"/>
              </a:rPr>
              <a:t>días </a:t>
            </a:r>
            <a:r>
              <a:rPr dirty="0" sz="1100" spc="65">
                <a:latin typeface="Calibri"/>
                <a:cs typeface="Calibri"/>
              </a:rPr>
              <a:t>en que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55">
                <a:latin typeface="Calibri"/>
                <a:cs typeface="Calibri"/>
              </a:rPr>
              <a:t>umbral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50">
                <a:latin typeface="Calibri"/>
                <a:cs typeface="Calibri"/>
              </a:rPr>
              <a:t>ola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60">
                <a:latin typeface="Calibri"/>
                <a:cs typeface="Calibri"/>
              </a:rPr>
              <a:t>calor </a:t>
            </a:r>
            <a:r>
              <a:rPr dirty="0" sz="1100" spc="45">
                <a:latin typeface="Calibri"/>
                <a:cs typeface="Calibri"/>
              </a:rPr>
              <a:t>fue </a:t>
            </a:r>
            <a:r>
              <a:rPr dirty="0" sz="1100" spc="60">
                <a:latin typeface="Calibri"/>
                <a:cs typeface="Calibri"/>
              </a:rPr>
              <a:t>superado</a:t>
            </a:r>
            <a:r>
              <a:rPr dirty="0" sz="1100" spc="75">
                <a:latin typeface="Calibri"/>
                <a:cs typeface="Calibri"/>
              </a:rPr>
              <a:t> </a:t>
            </a:r>
            <a:r>
              <a:rPr dirty="0" sz="1100" spc="35">
                <a:latin typeface="Calibri"/>
                <a:cs typeface="Calibri"/>
              </a:rPr>
              <a:t>entre</a:t>
            </a:r>
            <a:endParaRPr sz="1100">
              <a:latin typeface="Calibri"/>
              <a:cs typeface="Calibri"/>
            </a:endParaRPr>
          </a:p>
          <a:p>
            <a:pPr marL="841375">
              <a:lnSpc>
                <a:spcPct val="100000"/>
              </a:lnSpc>
              <a:spcBef>
                <a:spcPts val="10"/>
              </a:spcBef>
            </a:pP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-45">
                <a:latin typeface="Calibri"/>
                <a:cs typeface="Calibri"/>
              </a:rPr>
              <a:t>1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85">
                <a:latin typeface="Calibri"/>
                <a:cs typeface="Calibri"/>
              </a:rPr>
              <a:t>28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80">
                <a:latin typeface="Calibri"/>
                <a:cs typeface="Calibri"/>
              </a:rPr>
              <a:t>marzo</a:t>
            </a:r>
            <a:r>
              <a:rPr dirty="0" sz="1100" spc="-145">
                <a:latin typeface="Calibri"/>
                <a:cs typeface="Calibri"/>
              </a:rPr>
              <a:t> </a:t>
            </a:r>
            <a:r>
              <a:rPr dirty="0" sz="1100" spc="85">
                <a:latin typeface="Calibri"/>
                <a:cs typeface="Calibri"/>
              </a:rPr>
              <a:t>2024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  <a:spcBef>
                <a:spcPts val="600"/>
              </a:spcBef>
            </a:pPr>
            <a:r>
              <a:rPr dirty="0" sz="1100" spc="50">
                <a:latin typeface="Calibri"/>
                <a:cs typeface="Calibri"/>
              </a:rPr>
              <a:t>Figura</a:t>
            </a:r>
            <a:r>
              <a:rPr dirty="0" sz="1100" spc="40">
                <a:latin typeface="Calibri"/>
                <a:cs typeface="Calibri"/>
              </a:rPr>
              <a:t> </a:t>
            </a:r>
            <a:r>
              <a:rPr dirty="0" sz="1100" spc="55">
                <a:latin typeface="Calibri"/>
                <a:cs typeface="Calibri"/>
              </a:rPr>
              <a:t>5</a:t>
            </a:r>
            <a:endParaRPr sz="1100">
              <a:latin typeface="Calibri"/>
              <a:cs typeface="Calibri"/>
            </a:endParaRPr>
          </a:p>
          <a:p>
            <a:pPr marL="841375">
              <a:lnSpc>
                <a:spcPts val="1260"/>
              </a:lnSpc>
            </a:pPr>
            <a:r>
              <a:rPr dirty="0" sz="1100" spc="55">
                <a:latin typeface="Calibri"/>
                <a:cs typeface="Calibri"/>
              </a:rPr>
              <a:t>Recorrido, </a:t>
            </a:r>
            <a:r>
              <a:rPr dirty="0" sz="1100" spc="60">
                <a:latin typeface="Calibri"/>
                <a:cs typeface="Calibri"/>
              </a:rPr>
              <a:t>pronóstico </a:t>
            </a:r>
            <a:r>
              <a:rPr dirty="0" sz="1100" spc="45">
                <a:latin typeface="Calibri"/>
                <a:cs typeface="Calibri"/>
              </a:rPr>
              <a:t>determinístico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45">
                <a:latin typeface="Calibri"/>
                <a:cs typeface="Calibri"/>
              </a:rPr>
              <a:t>probabilístico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El </a:t>
            </a:r>
            <a:r>
              <a:rPr dirty="0" sz="1100" spc="70">
                <a:latin typeface="Calibri"/>
                <a:cs typeface="Calibri"/>
              </a:rPr>
              <a:t>Niño</a:t>
            </a:r>
            <a:r>
              <a:rPr dirty="0" sz="1100" spc="35">
                <a:latin typeface="Calibri"/>
                <a:cs typeface="Calibri"/>
              </a:rPr>
              <a:t> 3.4.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  <a:spcBef>
                <a:spcPts val="600"/>
              </a:spcBef>
            </a:pPr>
            <a:r>
              <a:rPr dirty="0" sz="1100" spc="50">
                <a:latin typeface="Calibri"/>
                <a:cs typeface="Calibri"/>
              </a:rPr>
              <a:t>Figura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95">
                <a:latin typeface="Calibri"/>
                <a:cs typeface="Calibri"/>
              </a:rPr>
              <a:t>6</a:t>
            </a:r>
            <a:endParaRPr sz="1100">
              <a:latin typeface="Calibri"/>
              <a:cs typeface="Calibri"/>
            </a:endParaRPr>
          </a:p>
          <a:p>
            <a:pPr marL="841375">
              <a:lnSpc>
                <a:spcPts val="1260"/>
              </a:lnSpc>
            </a:pPr>
            <a:r>
              <a:rPr dirty="0" sz="1100" spc="65">
                <a:latin typeface="Calibri"/>
                <a:cs typeface="Calibri"/>
              </a:rPr>
              <a:t>Recorrido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65">
                <a:latin typeface="Calibri"/>
                <a:cs typeface="Calibri"/>
              </a:rPr>
              <a:t>pronóstico </a:t>
            </a:r>
            <a:r>
              <a:rPr dirty="0" sz="1100" spc="45">
                <a:latin typeface="Calibri"/>
                <a:cs typeface="Calibri"/>
              </a:rPr>
              <a:t>determinístico del </a:t>
            </a:r>
            <a:r>
              <a:rPr dirty="0" sz="1100" spc="55">
                <a:latin typeface="Calibri"/>
                <a:cs typeface="Calibri"/>
              </a:rPr>
              <a:t>Índice </a:t>
            </a:r>
            <a:r>
              <a:rPr dirty="0" sz="1100" spc="65">
                <a:latin typeface="Calibri"/>
                <a:cs typeface="Calibri"/>
              </a:rPr>
              <a:t>de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spc="90">
                <a:latin typeface="Calibri"/>
                <a:cs typeface="Calibri"/>
              </a:rPr>
              <a:t>ATN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  <a:spcBef>
                <a:spcPts val="600"/>
              </a:spcBef>
            </a:pPr>
            <a:r>
              <a:rPr dirty="0" sz="1100" spc="50">
                <a:latin typeface="Calibri"/>
                <a:cs typeface="Calibri"/>
              </a:rPr>
              <a:t>Figura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15">
                <a:latin typeface="Calibri"/>
                <a:cs typeface="Calibri"/>
              </a:rPr>
              <a:t>7</a:t>
            </a:r>
            <a:endParaRPr sz="1100">
              <a:latin typeface="Calibri"/>
              <a:cs typeface="Calibri"/>
            </a:endParaRPr>
          </a:p>
          <a:p>
            <a:pPr marL="841375">
              <a:lnSpc>
                <a:spcPts val="1260"/>
              </a:lnSpc>
            </a:pPr>
            <a:r>
              <a:rPr dirty="0" sz="1100" spc="50">
                <a:latin typeface="Calibri"/>
                <a:cs typeface="Calibri"/>
              </a:rPr>
              <a:t>Perspectiva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escenarios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40">
                <a:latin typeface="Calibri"/>
                <a:cs typeface="Calibri"/>
              </a:rPr>
              <a:t>temperatura </a:t>
            </a:r>
            <a:r>
              <a:rPr dirty="0" sz="1100" spc="55">
                <a:latin typeface="Calibri"/>
                <a:cs typeface="Calibri"/>
              </a:rPr>
              <a:t>media </a:t>
            </a:r>
            <a:r>
              <a:rPr dirty="0" sz="1100" spc="30">
                <a:latin typeface="Calibri"/>
                <a:cs typeface="Calibri"/>
              </a:rPr>
              <a:t>trimestre </a:t>
            </a:r>
            <a:r>
              <a:rPr dirty="0" sz="1100" spc="150">
                <a:latin typeface="Calibri"/>
                <a:cs typeface="Calibri"/>
              </a:rPr>
              <a:t>MJJ</a:t>
            </a:r>
            <a:r>
              <a:rPr dirty="0" sz="1100" spc="55">
                <a:latin typeface="Calibri"/>
                <a:cs typeface="Calibri"/>
              </a:rPr>
              <a:t> </a:t>
            </a:r>
            <a:r>
              <a:rPr dirty="0" sz="1100" spc="85">
                <a:latin typeface="Calibri"/>
                <a:cs typeface="Calibri"/>
              </a:rPr>
              <a:t>2024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  <a:spcBef>
                <a:spcPts val="600"/>
              </a:spcBef>
            </a:pPr>
            <a:r>
              <a:rPr dirty="0" sz="1100" spc="50">
                <a:latin typeface="Calibri"/>
                <a:cs typeface="Calibri"/>
              </a:rPr>
              <a:t>Figura</a:t>
            </a:r>
            <a:r>
              <a:rPr dirty="0" sz="1100" spc="40">
                <a:latin typeface="Calibri"/>
                <a:cs typeface="Calibri"/>
              </a:rPr>
              <a:t> </a:t>
            </a:r>
            <a:r>
              <a:rPr dirty="0" sz="1100" spc="105">
                <a:latin typeface="Calibri"/>
                <a:cs typeface="Calibri"/>
              </a:rPr>
              <a:t>8</a:t>
            </a:r>
            <a:endParaRPr sz="1100">
              <a:latin typeface="Calibri"/>
              <a:cs typeface="Calibri"/>
            </a:endParaRPr>
          </a:p>
          <a:p>
            <a:pPr marL="841375">
              <a:lnSpc>
                <a:spcPts val="1260"/>
              </a:lnSpc>
            </a:pPr>
            <a:r>
              <a:rPr dirty="0" sz="1100" spc="50">
                <a:latin typeface="Calibri"/>
                <a:cs typeface="Calibri"/>
              </a:rPr>
              <a:t>Perspectiva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40">
                <a:latin typeface="Calibri"/>
                <a:cs typeface="Calibri"/>
              </a:rPr>
              <a:t>temperatura </a:t>
            </a:r>
            <a:r>
              <a:rPr dirty="0" sz="1100" spc="65">
                <a:latin typeface="Calibri"/>
                <a:cs typeface="Calibri"/>
              </a:rPr>
              <a:t>promedio máxima </a:t>
            </a:r>
            <a:r>
              <a:rPr dirty="0" sz="1100" spc="40">
                <a:latin typeface="Calibri"/>
                <a:cs typeface="Calibri"/>
              </a:rPr>
              <a:t>del </a:t>
            </a:r>
            <a:r>
              <a:rPr dirty="0" sz="1100" spc="30">
                <a:latin typeface="Calibri"/>
                <a:cs typeface="Calibri"/>
              </a:rPr>
              <a:t>trimestre </a:t>
            </a:r>
            <a:r>
              <a:rPr dirty="0" sz="1100" spc="150">
                <a:latin typeface="Calibri"/>
                <a:cs typeface="Calibri"/>
              </a:rPr>
              <a:t>MJJ</a:t>
            </a:r>
            <a:r>
              <a:rPr dirty="0" sz="1100" spc="40">
                <a:latin typeface="Calibri"/>
                <a:cs typeface="Calibri"/>
              </a:rPr>
              <a:t> </a:t>
            </a:r>
            <a:r>
              <a:rPr dirty="0" sz="1100" spc="85">
                <a:latin typeface="Calibri"/>
                <a:cs typeface="Calibri"/>
              </a:rPr>
              <a:t>2024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  <a:spcBef>
                <a:spcPts val="600"/>
              </a:spcBef>
            </a:pPr>
            <a:r>
              <a:rPr dirty="0" sz="1100" spc="50">
                <a:latin typeface="Calibri"/>
                <a:cs typeface="Calibri"/>
              </a:rPr>
              <a:t>Figura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95">
                <a:latin typeface="Calibri"/>
                <a:cs typeface="Calibri"/>
              </a:rPr>
              <a:t>9</a:t>
            </a:r>
            <a:endParaRPr sz="1100">
              <a:latin typeface="Calibri"/>
              <a:cs typeface="Calibri"/>
            </a:endParaRPr>
          </a:p>
          <a:p>
            <a:pPr marL="841375">
              <a:lnSpc>
                <a:spcPts val="1260"/>
              </a:lnSpc>
            </a:pPr>
            <a:r>
              <a:rPr dirty="0" sz="1100" spc="50">
                <a:latin typeface="Calibri"/>
                <a:cs typeface="Calibri"/>
              </a:rPr>
              <a:t>Perspectiva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40">
                <a:latin typeface="Calibri"/>
                <a:cs typeface="Calibri"/>
              </a:rPr>
              <a:t>temperatura </a:t>
            </a:r>
            <a:r>
              <a:rPr dirty="0" sz="1100" spc="65">
                <a:latin typeface="Calibri"/>
                <a:cs typeface="Calibri"/>
              </a:rPr>
              <a:t>promedio </a:t>
            </a:r>
            <a:r>
              <a:rPr dirty="0" sz="1100" spc="60">
                <a:latin typeface="Calibri"/>
                <a:cs typeface="Calibri"/>
              </a:rPr>
              <a:t>mínima </a:t>
            </a:r>
            <a:r>
              <a:rPr dirty="0" sz="1100" spc="45">
                <a:latin typeface="Calibri"/>
                <a:cs typeface="Calibri"/>
              </a:rPr>
              <a:t>del </a:t>
            </a:r>
            <a:r>
              <a:rPr dirty="0" sz="1100" spc="30">
                <a:latin typeface="Calibri"/>
                <a:cs typeface="Calibri"/>
              </a:rPr>
              <a:t>trimestre </a:t>
            </a:r>
            <a:r>
              <a:rPr dirty="0" sz="1100" spc="150">
                <a:latin typeface="Calibri"/>
                <a:cs typeface="Calibri"/>
              </a:rPr>
              <a:t>MJJ</a:t>
            </a:r>
            <a:r>
              <a:rPr dirty="0" sz="1100" spc="35">
                <a:latin typeface="Calibri"/>
                <a:cs typeface="Calibri"/>
              </a:rPr>
              <a:t> </a:t>
            </a:r>
            <a:r>
              <a:rPr dirty="0" sz="1100" spc="85">
                <a:latin typeface="Calibri"/>
                <a:cs typeface="Calibri"/>
              </a:rPr>
              <a:t>2024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  <a:spcBef>
                <a:spcPts val="925"/>
              </a:spcBef>
            </a:pPr>
            <a:r>
              <a:rPr dirty="0" sz="1100" spc="50">
                <a:latin typeface="Calibri"/>
                <a:cs typeface="Calibri"/>
              </a:rPr>
              <a:t>Figura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40">
                <a:latin typeface="Calibri"/>
                <a:cs typeface="Calibri"/>
              </a:rPr>
              <a:t>10</a:t>
            </a:r>
            <a:endParaRPr sz="1100">
              <a:latin typeface="Calibri"/>
              <a:cs typeface="Calibri"/>
            </a:endParaRPr>
          </a:p>
          <a:p>
            <a:pPr marL="841375">
              <a:lnSpc>
                <a:spcPts val="1260"/>
              </a:lnSpc>
            </a:pPr>
            <a:r>
              <a:rPr dirty="0" sz="1100" spc="50">
                <a:latin typeface="Calibri"/>
                <a:cs typeface="Calibri"/>
              </a:rPr>
              <a:t>Perspectiva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40">
                <a:latin typeface="Calibri"/>
                <a:cs typeface="Calibri"/>
              </a:rPr>
              <a:t>temperatura </a:t>
            </a:r>
            <a:r>
              <a:rPr dirty="0" sz="1100" spc="55">
                <a:latin typeface="Calibri"/>
                <a:cs typeface="Calibri"/>
              </a:rPr>
              <a:t>media </a:t>
            </a:r>
            <a:r>
              <a:rPr dirty="0" sz="1100" spc="65">
                <a:latin typeface="Calibri"/>
                <a:cs typeface="Calibri"/>
              </a:rPr>
              <a:t>promedio </a:t>
            </a:r>
            <a:r>
              <a:rPr dirty="0" sz="1100" spc="50">
                <a:latin typeface="Calibri"/>
                <a:cs typeface="Calibri"/>
              </a:rPr>
              <a:t>del </a:t>
            </a:r>
            <a:r>
              <a:rPr dirty="0" sz="1100" spc="35">
                <a:latin typeface="Calibri"/>
                <a:cs typeface="Calibri"/>
              </a:rPr>
              <a:t>trimestre </a:t>
            </a:r>
            <a:r>
              <a:rPr dirty="0" sz="1100" spc="150">
                <a:latin typeface="Calibri"/>
                <a:cs typeface="Calibri"/>
              </a:rPr>
              <a:t>MJJ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85">
                <a:latin typeface="Calibri"/>
                <a:cs typeface="Calibri"/>
              </a:rPr>
              <a:t>2024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  <a:spcBef>
                <a:spcPts val="935"/>
              </a:spcBef>
            </a:pPr>
            <a:r>
              <a:rPr dirty="0" sz="1100" spc="50">
                <a:latin typeface="Calibri"/>
                <a:cs typeface="Calibri"/>
              </a:rPr>
              <a:t>Figura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-45">
                <a:latin typeface="Calibri"/>
                <a:cs typeface="Calibri"/>
              </a:rPr>
              <a:t>11</a:t>
            </a:r>
            <a:endParaRPr sz="1100">
              <a:latin typeface="Calibri"/>
              <a:cs typeface="Calibri"/>
            </a:endParaRPr>
          </a:p>
          <a:p>
            <a:pPr marL="841375">
              <a:lnSpc>
                <a:spcPts val="1260"/>
              </a:lnSpc>
            </a:pPr>
            <a:r>
              <a:rPr dirty="0" sz="1100" spc="50">
                <a:latin typeface="Calibri"/>
                <a:cs typeface="Calibri"/>
              </a:rPr>
              <a:t>Perspectiva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escenarios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35">
                <a:latin typeface="Calibri"/>
                <a:cs typeface="Calibri"/>
              </a:rPr>
              <a:t>para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35">
                <a:latin typeface="Calibri"/>
                <a:cs typeface="Calibri"/>
              </a:rPr>
              <a:t>trimestre </a:t>
            </a:r>
            <a:r>
              <a:rPr dirty="0" sz="1100" spc="150">
                <a:latin typeface="Calibri"/>
                <a:cs typeface="Calibri"/>
              </a:rPr>
              <a:t>MJJ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85">
                <a:latin typeface="Calibri"/>
                <a:cs typeface="Calibri"/>
              </a:rPr>
              <a:t>2024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  <a:spcBef>
                <a:spcPts val="600"/>
              </a:spcBef>
            </a:pPr>
            <a:r>
              <a:rPr dirty="0" sz="1100" spc="50">
                <a:latin typeface="Calibri"/>
                <a:cs typeface="Calibri"/>
              </a:rPr>
              <a:t>Figura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10">
                <a:latin typeface="Calibri"/>
                <a:cs typeface="Calibri"/>
              </a:rPr>
              <a:t>12</a:t>
            </a:r>
            <a:endParaRPr sz="1100">
              <a:latin typeface="Calibri"/>
              <a:cs typeface="Calibri"/>
            </a:endParaRPr>
          </a:p>
          <a:p>
            <a:pPr marL="841375">
              <a:lnSpc>
                <a:spcPts val="1260"/>
              </a:lnSpc>
            </a:pPr>
            <a:r>
              <a:rPr dirty="0" sz="1100" spc="50">
                <a:latin typeface="Calibri"/>
                <a:cs typeface="Calibri"/>
              </a:rPr>
              <a:t>Perspectiva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70">
                <a:latin typeface="Calibri"/>
                <a:cs typeface="Calibri"/>
              </a:rPr>
              <a:t>acumulados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35">
                <a:latin typeface="Calibri"/>
                <a:cs typeface="Calibri"/>
              </a:rPr>
              <a:t>para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35">
                <a:latin typeface="Calibri"/>
                <a:cs typeface="Calibri"/>
              </a:rPr>
              <a:t>trimestre </a:t>
            </a:r>
            <a:r>
              <a:rPr dirty="0" sz="1100" spc="150">
                <a:latin typeface="Calibri"/>
                <a:cs typeface="Calibri"/>
              </a:rPr>
              <a:t>MJJ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85">
                <a:latin typeface="Calibri"/>
                <a:cs typeface="Calibri"/>
              </a:rPr>
              <a:t>2024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  <a:spcBef>
                <a:spcPts val="600"/>
              </a:spcBef>
            </a:pPr>
            <a:r>
              <a:rPr dirty="0" sz="1100" spc="50">
                <a:latin typeface="Calibri"/>
                <a:cs typeface="Calibri"/>
              </a:rPr>
              <a:t>Figura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5">
                <a:latin typeface="Calibri"/>
                <a:cs typeface="Calibri"/>
              </a:rPr>
              <a:t>13</a:t>
            </a:r>
            <a:endParaRPr sz="1100">
              <a:latin typeface="Calibri"/>
              <a:cs typeface="Calibri"/>
            </a:endParaRPr>
          </a:p>
          <a:p>
            <a:pPr marL="841375">
              <a:lnSpc>
                <a:spcPts val="1260"/>
              </a:lnSpc>
            </a:pPr>
            <a:r>
              <a:rPr dirty="0" sz="1100" spc="50">
                <a:latin typeface="Calibri"/>
                <a:cs typeface="Calibri"/>
              </a:rPr>
              <a:t>Perspectiva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55">
                <a:latin typeface="Calibri"/>
                <a:cs typeface="Calibri"/>
              </a:rPr>
              <a:t>anomalía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65">
                <a:latin typeface="Calibri"/>
                <a:cs typeface="Calibri"/>
              </a:rPr>
              <a:t>acumulada </a:t>
            </a:r>
            <a:r>
              <a:rPr dirty="0" sz="1100" spc="35">
                <a:latin typeface="Calibri"/>
                <a:cs typeface="Calibri"/>
              </a:rPr>
              <a:t>para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30">
                <a:latin typeface="Calibri"/>
                <a:cs typeface="Calibri"/>
              </a:rPr>
              <a:t>trimestre</a:t>
            </a:r>
            <a:r>
              <a:rPr dirty="0" sz="1100" spc="-80">
                <a:latin typeface="Calibri"/>
                <a:cs typeface="Calibri"/>
              </a:rPr>
              <a:t> </a:t>
            </a:r>
            <a:r>
              <a:rPr dirty="0" sz="1100" spc="150">
                <a:latin typeface="Calibri"/>
                <a:cs typeface="Calibri"/>
              </a:rPr>
              <a:t>MJJ</a:t>
            </a:r>
            <a:endParaRPr sz="1100">
              <a:latin typeface="Calibri"/>
              <a:cs typeface="Calibri"/>
            </a:endParaRPr>
          </a:p>
          <a:p>
            <a:pPr marL="841375">
              <a:lnSpc>
                <a:spcPct val="100000"/>
              </a:lnSpc>
            </a:pPr>
            <a:r>
              <a:rPr dirty="0" sz="1100" spc="90">
                <a:latin typeface="Calibri"/>
                <a:cs typeface="Calibri"/>
              </a:rPr>
              <a:t>2024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  <a:spcBef>
                <a:spcPts val="600"/>
              </a:spcBef>
            </a:pPr>
            <a:r>
              <a:rPr dirty="0" sz="1100" spc="50">
                <a:latin typeface="Calibri"/>
                <a:cs typeface="Calibri"/>
              </a:rPr>
              <a:t>Figura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14</a:t>
            </a:r>
            <a:endParaRPr sz="1100">
              <a:latin typeface="Calibri"/>
              <a:cs typeface="Calibri"/>
            </a:endParaRPr>
          </a:p>
          <a:p>
            <a:pPr marL="841375">
              <a:lnSpc>
                <a:spcPts val="1260"/>
              </a:lnSpc>
            </a:pPr>
            <a:r>
              <a:rPr dirty="0" sz="1100" spc="50">
                <a:latin typeface="Calibri"/>
                <a:cs typeface="Calibri"/>
              </a:rPr>
              <a:t>Perspectiva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escenarios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35">
                <a:latin typeface="Calibri"/>
                <a:cs typeface="Calibri"/>
              </a:rPr>
              <a:t>para </a:t>
            </a:r>
            <a:r>
              <a:rPr dirty="0" sz="1100" spc="80">
                <a:latin typeface="Calibri"/>
                <a:cs typeface="Calibri"/>
              </a:rPr>
              <a:t>mayo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85">
                <a:latin typeface="Calibri"/>
                <a:cs typeface="Calibri"/>
              </a:rPr>
              <a:t>2024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  <a:spcBef>
                <a:spcPts val="600"/>
              </a:spcBef>
            </a:pPr>
            <a:r>
              <a:rPr dirty="0" sz="1100" spc="50">
                <a:latin typeface="Calibri"/>
                <a:cs typeface="Calibri"/>
              </a:rPr>
              <a:t>Figura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5">
                <a:latin typeface="Calibri"/>
                <a:cs typeface="Calibri"/>
              </a:rPr>
              <a:t>15</a:t>
            </a:r>
            <a:endParaRPr sz="1100">
              <a:latin typeface="Calibri"/>
              <a:cs typeface="Calibri"/>
            </a:endParaRPr>
          </a:p>
          <a:p>
            <a:pPr marL="841375">
              <a:lnSpc>
                <a:spcPts val="1260"/>
              </a:lnSpc>
            </a:pPr>
            <a:r>
              <a:rPr dirty="0" sz="1100" spc="50">
                <a:latin typeface="Calibri"/>
                <a:cs typeface="Calibri"/>
              </a:rPr>
              <a:t>Perspectiva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65">
                <a:latin typeface="Calibri"/>
                <a:cs typeface="Calibri"/>
              </a:rPr>
              <a:t>acumulada </a:t>
            </a:r>
            <a:r>
              <a:rPr dirty="0" sz="1100" spc="30">
                <a:latin typeface="Calibri"/>
                <a:cs typeface="Calibri"/>
              </a:rPr>
              <a:t>para </a:t>
            </a:r>
            <a:r>
              <a:rPr dirty="0" sz="1100" spc="80">
                <a:latin typeface="Calibri"/>
                <a:cs typeface="Calibri"/>
              </a:rPr>
              <a:t>mayo</a:t>
            </a:r>
            <a:r>
              <a:rPr dirty="0" sz="1100" spc="45">
                <a:latin typeface="Calibri"/>
                <a:cs typeface="Calibri"/>
              </a:rPr>
              <a:t> </a:t>
            </a:r>
            <a:r>
              <a:rPr dirty="0" sz="1100" spc="85">
                <a:latin typeface="Calibri"/>
                <a:cs typeface="Calibri"/>
              </a:rPr>
              <a:t>2024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  <a:spcBef>
                <a:spcPts val="600"/>
              </a:spcBef>
            </a:pPr>
            <a:r>
              <a:rPr dirty="0" sz="1100" spc="50">
                <a:latin typeface="Calibri"/>
                <a:cs typeface="Calibri"/>
              </a:rPr>
              <a:t>Figura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16</a:t>
            </a:r>
            <a:endParaRPr sz="1100">
              <a:latin typeface="Calibri"/>
              <a:cs typeface="Calibri"/>
            </a:endParaRPr>
          </a:p>
          <a:p>
            <a:pPr marL="841375">
              <a:lnSpc>
                <a:spcPts val="1260"/>
              </a:lnSpc>
            </a:pPr>
            <a:r>
              <a:rPr dirty="0" sz="1100" spc="50">
                <a:latin typeface="Calibri"/>
                <a:cs typeface="Calibri"/>
              </a:rPr>
              <a:t>Perspectiva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anomalía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65">
                <a:latin typeface="Calibri"/>
                <a:cs typeface="Calibri"/>
              </a:rPr>
              <a:t>acumulada </a:t>
            </a:r>
            <a:r>
              <a:rPr dirty="0" sz="1100" spc="35">
                <a:latin typeface="Calibri"/>
                <a:cs typeface="Calibri"/>
              </a:rPr>
              <a:t>para </a:t>
            </a:r>
            <a:r>
              <a:rPr dirty="0" sz="1100" spc="80">
                <a:latin typeface="Calibri"/>
                <a:cs typeface="Calibri"/>
              </a:rPr>
              <a:t>mayo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85">
                <a:latin typeface="Calibri"/>
                <a:cs typeface="Calibri"/>
              </a:rPr>
              <a:t>2024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  <a:spcBef>
                <a:spcPts val="600"/>
              </a:spcBef>
            </a:pPr>
            <a:r>
              <a:rPr dirty="0" sz="1100" spc="50">
                <a:latin typeface="Calibri"/>
                <a:cs typeface="Calibri"/>
              </a:rPr>
              <a:t>Figura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-15">
                <a:latin typeface="Calibri"/>
                <a:cs typeface="Calibri"/>
              </a:rPr>
              <a:t>17</a:t>
            </a:r>
            <a:endParaRPr sz="1100">
              <a:latin typeface="Calibri"/>
              <a:cs typeface="Calibri"/>
            </a:endParaRPr>
          </a:p>
          <a:p>
            <a:pPr marL="841375">
              <a:lnSpc>
                <a:spcPts val="1260"/>
              </a:lnSpc>
            </a:pPr>
            <a:r>
              <a:rPr dirty="0" sz="1100" spc="50">
                <a:latin typeface="Calibri"/>
                <a:cs typeface="Calibri"/>
              </a:rPr>
              <a:t>Perspectiva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escenarios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35">
                <a:latin typeface="Calibri"/>
                <a:cs typeface="Calibri"/>
              </a:rPr>
              <a:t>para </a:t>
            </a:r>
            <a:r>
              <a:rPr dirty="0" sz="1100" spc="45">
                <a:latin typeface="Calibri"/>
                <a:cs typeface="Calibri"/>
              </a:rPr>
              <a:t>junio </a:t>
            </a:r>
            <a:r>
              <a:rPr dirty="0" sz="1100" spc="60">
                <a:latin typeface="Calibri"/>
                <a:cs typeface="Calibri"/>
              </a:rPr>
              <a:t>de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85">
                <a:latin typeface="Calibri"/>
                <a:cs typeface="Calibri"/>
              </a:rPr>
              <a:t>2024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  <a:spcBef>
                <a:spcPts val="600"/>
              </a:spcBef>
            </a:pPr>
            <a:r>
              <a:rPr dirty="0" sz="1100" spc="50">
                <a:latin typeface="Calibri"/>
                <a:cs typeface="Calibri"/>
              </a:rPr>
              <a:t>Figura</a:t>
            </a:r>
            <a:r>
              <a:rPr dirty="0" sz="1100" spc="30">
                <a:latin typeface="Calibri"/>
                <a:cs typeface="Calibri"/>
              </a:rPr>
              <a:t> 18</a:t>
            </a:r>
            <a:endParaRPr sz="1100">
              <a:latin typeface="Calibri"/>
              <a:cs typeface="Calibri"/>
            </a:endParaRPr>
          </a:p>
          <a:p>
            <a:pPr marL="841375">
              <a:lnSpc>
                <a:spcPts val="1260"/>
              </a:lnSpc>
            </a:pPr>
            <a:r>
              <a:rPr dirty="0" sz="1100" spc="50">
                <a:latin typeface="Calibri"/>
                <a:cs typeface="Calibri"/>
              </a:rPr>
              <a:t>Perspectiva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70">
                <a:latin typeface="Calibri"/>
                <a:cs typeface="Calibri"/>
              </a:rPr>
              <a:t>acumulados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35">
                <a:latin typeface="Calibri"/>
                <a:cs typeface="Calibri"/>
              </a:rPr>
              <a:t>para </a:t>
            </a:r>
            <a:r>
              <a:rPr dirty="0" sz="1100" spc="45">
                <a:latin typeface="Calibri"/>
                <a:cs typeface="Calibri"/>
              </a:rPr>
              <a:t>junio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85">
                <a:latin typeface="Calibri"/>
                <a:cs typeface="Calibri"/>
              </a:rPr>
              <a:t>2024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  <a:spcBef>
                <a:spcPts val="600"/>
              </a:spcBef>
            </a:pPr>
            <a:r>
              <a:rPr dirty="0" sz="1100" spc="50">
                <a:latin typeface="Calibri"/>
                <a:cs typeface="Calibri"/>
              </a:rPr>
              <a:t>Figura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19</a:t>
            </a:r>
            <a:endParaRPr sz="1100">
              <a:latin typeface="Calibri"/>
              <a:cs typeface="Calibri"/>
            </a:endParaRPr>
          </a:p>
          <a:p>
            <a:pPr marL="841375">
              <a:lnSpc>
                <a:spcPts val="1260"/>
              </a:lnSpc>
            </a:pPr>
            <a:r>
              <a:rPr dirty="0" sz="1100" spc="50">
                <a:latin typeface="Calibri"/>
                <a:cs typeface="Calibri"/>
              </a:rPr>
              <a:t>Perspectiva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anomalía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65">
                <a:latin typeface="Calibri"/>
                <a:cs typeface="Calibri"/>
              </a:rPr>
              <a:t>acumulada </a:t>
            </a:r>
            <a:r>
              <a:rPr dirty="0" sz="1100" spc="35">
                <a:latin typeface="Calibri"/>
                <a:cs typeface="Calibri"/>
              </a:rPr>
              <a:t>para </a:t>
            </a:r>
            <a:r>
              <a:rPr dirty="0" sz="1100" spc="45">
                <a:latin typeface="Calibri"/>
                <a:cs typeface="Calibri"/>
              </a:rPr>
              <a:t>junio</a:t>
            </a:r>
            <a:r>
              <a:rPr dirty="0" sz="1100" spc="25">
                <a:latin typeface="Calibri"/>
                <a:cs typeface="Calibri"/>
              </a:rPr>
              <a:t> </a:t>
            </a:r>
            <a:r>
              <a:rPr dirty="0" sz="1100" spc="80">
                <a:latin typeface="Calibri"/>
                <a:cs typeface="Calibri"/>
              </a:rPr>
              <a:t>2024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  <a:spcBef>
                <a:spcPts val="600"/>
              </a:spcBef>
            </a:pPr>
            <a:r>
              <a:rPr dirty="0" sz="1100" spc="50">
                <a:latin typeface="Calibri"/>
                <a:cs typeface="Calibri"/>
              </a:rPr>
              <a:t>Figura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95">
                <a:latin typeface="Calibri"/>
                <a:cs typeface="Calibri"/>
              </a:rPr>
              <a:t>20</a:t>
            </a:r>
            <a:endParaRPr sz="1100">
              <a:latin typeface="Calibri"/>
              <a:cs typeface="Calibri"/>
            </a:endParaRPr>
          </a:p>
          <a:p>
            <a:pPr marL="841375">
              <a:lnSpc>
                <a:spcPts val="1260"/>
              </a:lnSpc>
            </a:pPr>
            <a:r>
              <a:rPr dirty="0" sz="1100" spc="50">
                <a:latin typeface="Calibri"/>
                <a:cs typeface="Calibri"/>
              </a:rPr>
              <a:t>Perspectiva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escenarios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35">
                <a:latin typeface="Calibri"/>
                <a:cs typeface="Calibri"/>
              </a:rPr>
              <a:t>para </a:t>
            </a:r>
            <a:r>
              <a:rPr dirty="0" sz="1100" spc="30">
                <a:latin typeface="Calibri"/>
                <a:cs typeface="Calibri"/>
              </a:rPr>
              <a:t>julio </a:t>
            </a:r>
            <a:r>
              <a:rPr dirty="0" sz="1100" spc="85">
                <a:latin typeface="Calibri"/>
                <a:cs typeface="Calibri"/>
              </a:rPr>
              <a:t>2024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  <a:spcBef>
                <a:spcPts val="600"/>
              </a:spcBef>
            </a:pPr>
            <a:r>
              <a:rPr dirty="0" sz="1100" spc="50">
                <a:latin typeface="Calibri"/>
                <a:cs typeface="Calibri"/>
              </a:rPr>
              <a:t>Figura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10">
                <a:latin typeface="Calibri"/>
                <a:cs typeface="Calibri"/>
              </a:rPr>
              <a:t>21</a:t>
            </a:r>
            <a:endParaRPr sz="1100">
              <a:latin typeface="Calibri"/>
              <a:cs typeface="Calibri"/>
            </a:endParaRPr>
          </a:p>
          <a:p>
            <a:pPr marL="841375">
              <a:lnSpc>
                <a:spcPts val="1260"/>
              </a:lnSpc>
            </a:pPr>
            <a:r>
              <a:rPr dirty="0" sz="1100" spc="50">
                <a:latin typeface="Calibri"/>
                <a:cs typeface="Calibri"/>
              </a:rPr>
              <a:t>Perspectiva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65">
                <a:latin typeface="Calibri"/>
                <a:cs typeface="Calibri"/>
              </a:rPr>
              <a:t>acumulada </a:t>
            </a:r>
            <a:r>
              <a:rPr dirty="0" sz="1100" spc="30">
                <a:latin typeface="Calibri"/>
                <a:cs typeface="Calibri"/>
              </a:rPr>
              <a:t>para </a:t>
            </a:r>
            <a:r>
              <a:rPr dirty="0" sz="1100" spc="35">
                <a:latin typeface="Calibri"/>
                <a:cs typeface="Calibri"/>
              </a:rPr>
              <a:t>julio</a:t>
            </a:r>
            <a:r>
              <a:rPr dirty="0" sz="1100" spc="60">
                <a:latin typeface="Calibri"/>
                <a:cs typeface="Calibri"/>
              </a:rPr>
              <a:t> </a:t>
            </a:r>
            <a:r>
              <a:rPr dirty="0" sz="1100" spc="85">
                <a:latin typeface="Calibri"/>
                <a:cs typeface="Calibri"/>
              </a:rPr>
              <a:t>2024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  <a:spcBef>
                <a:spcPts val="600"/>
              </a:spcBef>
            </a:pPr>
            <a:r>
              <a:rPr dirty="0" sz="1100" spc="50">
                <a:latin typeface="Calibri"/>
                <a:cs typeface="Calibri"/>
              </a:rPr>
              <a:t>Figura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65">
                <a:latin typeface="Calibri"/>
                <a:cs typeface="Calibri"/>
              </a:rPr>
              <a:t>22</a:t>
            </a:r>
            <a:endParaRPr sz="1100">
              <a:latin typeface="Calibri"/>
              <a:cs typeface="Calibri"/>
            </a:endParaRPr>
          </a:p>
          <a:p>
            <a:pPr marL="841375">
              <a:lnSpc>
                <a:spcPts val="1260"/>
              </a:lnSpc>
            </a:pPr>
            <a:r>
              <a:rPr dirty="0" sz="1100" spc="50">
                <a:latin typeface="Calibri"/>
                <a:cs typeface="Calibri"/>
              </a:rPr>
              <a:t>Perspectiva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anomalía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65">
                <a:latin typeface="Calibri"/>
                <a:cs typeface="Calibri"/>
              </a:rPr>
              <a:t>acumulada </a:t>
            </a:r>
            <a:r>
              <a:rPr dirty="0" sz="1100" spc="35">
                <a:latin typeface="Calibri"/>
                <a:cs typeface="Calibri"/>
              </a:rPr>
              <a:t>para julio</a:t>
            </a:r>
            <a:r>
              <a:rPr dirty="0" sz="1100" spc="20">
                <a:latin typeface="Calibri"/>
                <a:cs typeface="Calibri"/>
              </a:rPr>
              <a:t> </a:t>
            </a:r>
            <a:r>
              <a:rPr dirty="0" sz="1100" spc="85">
                <a:latin typeface="Calibri"/>
                <a:cs typeface="Calibri"/>
              </a:rPr>
              <a:t>2024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  <a:spcBef>
                <a:spcPts val="600"/>
              </a:spcBef>
            </a:pPr>
            <a:r>
              <a:rPr dirty="0" sz="1100" spc="50">
                <a:latin typeface="Calibri"/>
                <a:cs typeface="Calibri"/>
              </a:rPr>
              <a:t>Figura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60">
                <a:latin typeface="Calibri"/>
                <a:cs typeface="Calibri"/>
              </a:rPr>
              <a:t>23</a:t>
            </a:r>
            <a:endParaRPr sz="1100">
              <a:latin typeface="Calibri"/>
              <a:cs typeface="Calibri"/>
            </a:endParaRPr>
          </a:p>
          <a:p>
            <a:pPr marL="841375">
              <a:lnSpc>
                <a:spcPts val="1260"/>
              </a:lnSpc>
            </a:pPr>
            <a:r>
              <a:rPr dirty="0" sz="1100" spc="50">
                <a:latin typeface="Calibri"/>
                <a:cs typeface="Calibri"/>
              </a:rPr>
              <a:t>Perspectiva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escenarios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35">
                <a:latin typeface="Calibri"/>
                <a:cs typeface="Calibri"/>
              </a:rPr>
              <a:t>para </a:t>
            </a:r>
            <a:r>
              <a:rPr dirty="0" sz="1100" spc="70">
                <a:latin typeface="Calibri"/>
                <a:cs typeface="Calibri"/>
              </a:rPr>
              <a:t>agosto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90">
                <a:latin typeface="Calibri"/>
                <a:cs typeface="Calibri"/>
              </a:rPr>
              <a:t>2024</a:t>
            </a:r>
            <a:endParaRPr sz="1100">
              <a:latin typeface="Calibri"/>
              <a:cs typeface="Calibri"/>
            </a:endParaRPr>
          </a:p>
          <a:p>
            <a:pPr algn="ctr" marL="476884">
              <a:lnSpc>
                <a:spcPct val="100000"/>
              </a:lnSpc>
              <a:spcBef>
                <a:spcPts val="740"/>
              </a:spcBef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5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41496" y="9061412"/>
            <a:ext cx="8890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6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56311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56563" y="697750"/>
            <a:ext cx="4852035" cy="7435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260"/>
              </a:lnSpc>
              <a:spcBef>
                <a:spcPts val="100"/>
              </a:spcBef>
            </a:pPr>
            <a:r>
              <a:rPr dirty="0" sz="1100" spc="50">
                <a:latin typeface="Calibri"/>
                <a:cs typeface="Calibri"/>
              </a:rPr>
              <a:t>Figura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80">
                <a:latin typeface="Calibri"/>
                <a:cs typeface="Calibri"/>
              </a:rPr>
              <a:t>24</a:t>
            </a:r>
            <a:endParaRPr sz="1100">
              <a:latin typeface="Calibri"/>
              <a:cs typeface="Calibri"/>
            </a:endParaRPr>
          </a:p>
          <a:p>
            <a:pPr marL="841375">
              <a:lnSpc>
                <a:spcPts val="1260"/>
              </a:lnSpc>
            </a:pPr>
            <a:r>
              <a:rPr dirty="0" sz="1100" spc="50">
                <a:latin typeface="Calibri"/>
                <a:cs typeface="Calibri"/>
              </a:rPr>
              <a:t>Perspectiva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65">
                <a:latin typeface="Calibri"/>
                <a:cs typeface="Calibri"/>
              </a:rPr>
              <a:t>acumulada </a:t>
            </a:r>
            <a:r>
              <a:rPr dirty="0" sz="1100" spc="30">
                <a:latin typeface="Calibri"/>
                <a:cs typeface="Calibri"/>
              </a:rPr>
              <a:t>para </a:t>
            </a:r>
            <a:r>
              <a:rPr dirty="0" sz="1100" spc="70">
                <a:latin typeface="Calibri"/>
                <a:cs typeface="Calibri"/>
              </a:rPr>
              <a:t>agosto</a:t>
            </a:r>
            <a:r>
              <a:rPr dirty="0" sz="1100" spc="45">
                <a:latin typeface="Calibri"/>
                <a:cs typeface="Calibri"/>
              </a:rPr>
              <a:t> </a:t>
            </a:r>
            <a:r>
              <a:rPr dirty="0" sz="1100" spc="85">
                <a:latin typeface="Calibri"/>
                <a:cs typeface="Calibri"/>
              </a:rPr>
              <a:t>2024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  <a:spcBef>
                <a:spcPts val="610"/>
              </a:spcBef>
            </a:pPr>
            <a:r>
              <a:rPr dirty="0" sz="1100" spc="50">
                <a:latin typeface="Calibri"/>
                <a:cs typeface="Calibri"/>
              </a:rPr>
              <a:t>Figura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60">
                <a:latin typeface="Calibri"/>
                <a:cs typeface="Calibri"/>
              </a:rPr>
              <a:t>25</a:t>
            </a:r>
            <a:endParaRPr sz="1100">
              <a:latin typeface="Calibri"/>
              <a:cs typeface="Calibri"/>
            </a:endParaRPr>
          </a:p>
          <a:p>
            <a:pPr marL="841375">
              <a:lnSpc>
                <a:spcPts val="1260"/>
              </a:lnSpc>
            </a:pPr>
            <a:r>
              <a:rPr dirty="0" sz="1100" spc="50">
                <a:latin typeface="Calibri"/>
                <a:cs typeface="Calibri"/>
              </a:rPr>
              <a:t>Perspectiva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anomalía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65">
                <a:latin typeface="Calibri"/>
                <a:cs typeface="Calibri"/>
              </a:rPr>
              <a:t>acumulada </a:t>
            </a:r>
            <a:r>
              <a:rPr dirty="0" sz="1100" spc="35">
                <a:latin typeface="Calibri"/>
                <a:cs typeface="Calibri"/>
              </a:rPr>
              <a:t>para </a:t>
            </a:r>
            <a:r>
              <a:rPr dirty="0" sz="1100" spc="70">
                <a:latin typeface="Calibri"/>
                <a:cs typeface="Calibri"/>
              </a:rPr>
              <a:t>agosto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85">
                <a:latin typeface="Calibri"/>
                <a:cs typeface="Calibri"/>
              </a:rPr>
              <a:t>2024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9612" y="2217296"/>
            <a:ext cx="1786255" cy="26860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600" spc="35" i="1">
                <a:latin typeface="Trebuchet MS"/>
                <a:cs typeface="Trebuchet MS"/>
              </a:rPr>
              <a:t>Siglas </a:t>
            </a:r>
            <a:r>
              <a:rPr dirty="0" sz="1600" spc="40" i="1">
                <a:latin typeface="Trebuchet MS"/>
                <a:cs typeface="Trebuchet MS"/>
              </a:rPr>
              <a:t>y</a:t>
            </a:r>
            <a:r>
              <a:rPr dirty="0" sz="1600" spc="-285" i="1">
                <a:latin typeface="Trebuchet MS"/>
                <a:cs typeface="Trebuchet MS"/>
              </a:rPr>
              <a:t> </a:t>
            </a:r>
            <a:r>
              <a:rPr dirty="0" sz="1600" spc="70" i="1">
                <a:latin typeface="Trebuchet MS"/>
                <a:cs typeface="Trebuchet MS"/>
              </a:rPr>
              <a:t>acrónimos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9527" y="2950221"/>
            <a:ext cx="19812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40">
                <a:latin typeface="Calibri"/>
                <a:cs typeface="Calibri"/>
              </a:rPr>
              <a:t>AA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73228" y="2950221"/>
            <a:ext cx="97409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65">
                <a:latin typeface="Calibri"/>
                <a:cs typeface="Calibri"/>
              </a:rPr>
              <a:t>Años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65">
                <a:latin typeface="Calibri"/>
                <a:cs typeface="Calibri"/>
              </a:rPr>
              <a:t>Análogos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49527" y="3277881"/>
            <a:ext cx="29972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40">
                <a:latin typeface="Calibri"/>
                <a:cs typeface="Calibri"/>
              </a:rPr>
              <a:t>A</a:t>
            </a:r>
            <a:r>
              <a:rPr dirty="0" sz="1100" spc="110">
                <a:latin typeface="Calibri"/>
                <a:cs typeface="Calibri"/>
              </a:rPr>
              <a:t>T</a:t>
            </a:r>
            <a:r>
              <a:rPr dirty="0" sz="1100" spc="114">
                <a:latin typeface="Calibri"/>
                <a:cs typeface="Calibri"/>
              </a:rPr>
              <a:t>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57694" y="3277881"/>
            <a:ext cx="478091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60">
                <a:latin typeface="Calibri"/>
                <a:cs typeface="Calibri"/>
              </a:rPr>
              <a:t>Índice de </a:t>
            </a:r>
            <a:r>
              <a:rPr dirty="0" sz="1100" spc="50">
                <a:latin typeface="Calibri"/>
                <a:cs typeface="Calibri"/>
              </a:rPr>
              <a:t>Temperatura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50">
                <a:latin typeface="Calibri"/>
                <a:cs typeface="Calibri"/>
              </a:rPr>
              <a:t>Superficie del </a:t>
            </a:r>
            <a:r>
              <a:rPr dirty="0" sz="1100" spc="15">
                <a:latin typeface="Calibri"/>
                <a:cs typeface="Calibri"/>
              </a:rPr>
              <a:t>Mar </a:t>
            </a:r>
            <a:r>
              <a:rPr dirty="0" sz="1100" spc="50">
                <a:latin typeface="Calibri"/>
                <a:cs typeface="Calibri"/>
              </a:rPr>
              <a:t>del </a:t>
            </a:r>
            <a:r>
              <a:rPr dirty="0" sz="1100" spc="45">
                <a:latin typeface="Calibri"/>
                <a:cs typeface="Calibri"/>
              </a:rPr>
              <a:t>Atlántico </a:t>
            </a:r>
            <a:r>
              <a:rPr dirty="0" sz="1100" spc="60">
                <a:latin typeface="Calibri"/>
                <a:cs typeface="Calibri"/>
              </a:rPr>
              <a:t>Tropical</a:t>
            </a:r>
            <a:r>
              <a:rPr dirty="0" sz="1100" spc="25">
                <a:latin typeface="Calibri"/>
                <a:cs typeface="Calibri"/>
              </a:rPr>
              <a:t> </a:t>
            </a:r>
            <a:r>
              <a:rPr dirty="0" sz="1100" spc="55">
                <a:latin typeface="Calibri"/>
                <a:cs typeface="Calibri"/>
              </a:rPr>
              <a:t>Norte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9527" y="3605541"/>
            <a:ext cx="31559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215">
                <a:latin typeface="Calibri"/>
                <a:cs typeface="Calibri"/>
              </a:rPr>
              <a:t>CC</a:t>
            </a:r>
            <a:r>
              <a:rPr dirty="0" sz="1100" spc="40">
                <a:latin typeface="Calibri"/>
                <a:cs typeface="Calibri"/>
              </a:rPr>
              <a:t>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72948" y="3605541"/>
            <a:ext cx="222504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35">
                <a:latin typeface="Calibri"/>
                <a:cs typeface="Calibri"/>
              </a:rPr>
              <a:t>Área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80">
                <a:latin typeface="Calibri"/>
                <a:cs typeface="Calibri"/>
              </a:rPr>
              <a:t>Clima </a:t>
            </a:r>
            <a:r>
              <a:rPr dirty="0" sz="1100" spc="50">
                <a:latin typeface="Calibri"/>
                <a:cs typeface="Calibri"/>
              </a:rPr>
              <a:t>y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60">
                <a:latin typeface="Calibri"/>
                <a:cs typeface="Calibri"/>
              </a:rPr>
              <a:t>Agrometeorología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49527" y="3933201"/>
            <a:ext cx="29337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215">
                <a:latin typeface="Calibri"/>
                <a:cs typeface="Calibri"/>
              </a:rPr>
              <a:t>C</a:t>
            </a:r>
            <a:r>
              <a:rPr dirty="0" sz="1100" spc="90">
                <a:latin typeface="Calibri"/>
                <a:cs typeface="Calibri"/>
              </a:rPr>
              <a:t>P</a:t>
            </a:r>
            <a:r>
              <a:rPr dirty="0" sz="1100" spc="110">
                <a:latin typeface="Calibri"/>
                <a:cs typeface="Calibri"/>
              </a:rPr>
              <a:t>T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72948" y="3933201"/>
            <a:ext cx="259334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50">
                <a:latin typeface="Calibri"/>
                <a:cs typeface="Calibri"/>
              </a:rPr>
              <a:t>Herramienta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40">
                <a:latin typeface="Calibri"/>
                <a:cs typeface="Calibri"/>
              </a:rPr>
              <a:t>Predictibilidad </a:t>
            </a:r>
            <a:r>
              <a:rPr dirty="0" sz="1100" spc="45">
                <a:latin typeface="Calibri"/>
                <a:cs typeface="Calibri"/>
              </a:rPr>
              <a:t>del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80">
                <a:latin typeface="Calibri"/>
                <a:cs typeface="Calibri"/>
              </a:rPr>
              <a:t>Clima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49527" y="4260861"/>
            <a:ext cx="40259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95">
                <a:latin typeface="Calibri"/>
                <a:cs typeface="Calibri"/>
              </a:rPr>
              <a:t>E</a:t>
            </a:r>
            <a:r>
              <a:rPr dirty="0" sz="1100" spc="114">
                <a:latin typeface="Calibri"/>
                <a:cs typeface="Calibri"/>
              </a:rPr>
              <a:t>N</a:t>
            </a:r>
            <a:r>
              <a:rPr dirty="0" sz="1100" spc="170">
                <a:latin typeface="Calibri"/>
                <a:cs typeface="Calibri"/>
              </a:rPr>
              <a:t>O</a:t>
            </a:r>
            <a:r>
              <a:rPr dirty="0" sz="1100" spc="85">
                <a:latin typeface="Calibri"/>
                <a:cs typeface="Calibri"/>
              </a:rPr>
              <a:t>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73647" y="4260861"/>
            <a:ext cx="170053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55">
                <a:latin typeface="Calibri"/>
                <a:cs typeface="Calibri"/>
              </a:rPr>
              <a:t>El </a:t>
            </a:r>
            <a:r>
              <a:rPr dirty="0" sz="1100" spc="80">
                <a:latin typeface="Calibri"/>
                <a:cs typeface="Calibri"/>
              </a:rPr>
              <a:t>Niño-Oscilación </a:t>
            </a:r>
            <a:r>
              <a:rPr dirty="0" sz="1100" spc="45">
                <a:latin typeface="Calibri"/>
                <a:cs typeface="Calibri"/>
              </a:rPr>
              <a:t>del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 spc="45">
                <a:latin typeface="Calibri"/>
                <a:cs typeface="Calibri"/>
              </a:rPr>
              <a:t>Sur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9527" y="4588521"/>
            <a:ext cx="28892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20">
                <a:latin typeface="Calibri"/>
                <a:cs typeface="Calibri"/>
              </a:rPr>
              <a:t>I</a:t>
            </a:r>
            <a:r>
              <a:rPr dirty="0" sz="1100" spc="95">
                <a:latin typeface="Calibri"/>
                <a:cs typeface="Calibri"/>
              </a:rPr>
              <a:t>E</a:t>
            </a:r>
            <a:r>
              <a:rPr dirty="0" sz="1100" spc="95">
                <a:latin typeface="Calibri"/>
                <a:cs typeface="Calibri"/>
              </a:rPr>
              <a:t>L</a:t>
            </a:r>
            <a:r>
              <a:rPr dirty="0" sz="1100" spc="105">
                <a:latin typeface="Calibri"/>
                <a:cs typeface="Calibri"/>
              </a:rPr>
              <a:t>L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73368" y="4588521"/>
            <a:ext cx="135953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55">
                <a:latin typeface="Calibri"/>
                <a:cs typeface="Calibri"/>
              </a:rPr>
              <a:t>Inicio </a:t>
            </a:r>
            <a:r>
              <a:rPr dirty="0" sz="1100" spc="85">
                <a:latin typeface="Calibri"/>
                <a:cs typeface="Calibri"/>
              </a:rPr>
              <a:t>Época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55">
                <a:latin typeface="Calibri"/>
                <a:cs typeface="Calibri"/>
              </a:rPr>
              <a:t>Lluviosa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49527" y="4916181"/>
            <a:ext cx="44958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114">
                <a:latin typeface="Calibri"/>
                <a:cs typeface="Calibri"/>
              </a:rPr>
              <a:t>N</a:t>
            </a:r>
            <a:r>
              <a:rPr dirty="0" sz="1100">
                <a:latin typeface="Calibri"/>
                <a:cs typeface="Calibri"/>
              </a:rPr>
              <a:t>M</a:t>
            </a:r>
            <a:r>
              <a:rPr dirty="0" sz="1100" spc="-5">
                <a:latin typeface="Calibri"/>
                <a:cs typeface="Calibri"/>
              </a:rPr>
              <a:t>M</a:t>
            </a:r>
            <a:r>
              <a:rPr dirty="0" sz="1100" spc="90">
                <a:latin typeface="Calibri"/>
                <a:cs typeface="Calibri"/>
              </a:rPr>
              <a:t>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872528" y="4916181"/>
            <a:ext cx="328295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65">
                <a:latin typeface="Calibri"/>
                <a:cs typeface="Calibri"/>
              </a:rPr>
              <a:t>Ensamble de </a:t>
            </a:r>
            <a:r>
              <a:rPr dirty="0" sz="1100" spc="55">
                <a:latin typeface="Calibri"/>
                <a:cs typeface="Calibri"/>
              </a:rPr>
              <a:t>Modelos </a:t>
            </a:r>
            <a:r>
              <a:rPr dirty="0" sz="1100" spc="70">
                <a:latin typeface="Calibri"/>
                <a:cs typeface="Calibri"/>
              </a:rPr>
              <a:t>Climáticos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 spc="60">
                <a:latin typeface="Calibri"/>
                <a:cs typeface="Calibri"/>
              </a:rPr>
              <a:t>Norteamericanos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49527" y="5243841"/>
            <a:ext cx="31496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40">
                <a:latin typeface="Calibri"/>
                <a:cs typeface="Calibri"/>
              </a:rPr>
              <a:t>W</a:t>
            </a:r>
            <a:r>
              <a:rPr dirty="0" sz="1100" spc="90">
                <a:latin typeface="Calibri"/>
                <a:cs typeface="Calibri"/>
              </a:rPr>
              <a:t>R</a:t>
            </a:r>
            <a:r>
              <a:rPr dirty="0" sz="1100" spc="60">
                <a:latin typeface="Calibri"/>
                <a:cs typeface="Calibri"/>
              </a:rPr>
              <a:t>F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873228" y="5243841"/>
            <a:ext cx="318198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60">
                <a:latin typeface="Calibri"/>
                <a:cs typeface="Calibri"/>
              </a:rPr>
              <a:t>Modelo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50">
                <a:latin typeface="Calibri"/>
                <a:cs typeface="Calibri"/>
              </a:rPr>
              <a:t>Investigación y </a:t>
            </a:r>
            <a:r>
              <a:rPr dirty="0" sz="1100" spc="65">
                <a:latin typeface="Calibri"/>
                <a:cs typeface="Calibri"/>
              </a:rPr>
              <a:t>Pronóstico </a:t>
            </a:r>
            <a:r>
              <a:rPr dirty="0" sz="1100" spc="50">
                <a:latin typeface="Calibri"/>
                <a:cs typeface="Calibri"/>
              </a:rPr>
              <a:t>del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75">
                <a:latin typeface="Calibri"/>
                <a:cs typeface="Calibri"/>
              </a:rPr>
              <a:t>Tiempo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30651" y="9084919"/>
            <a:ext cx="1729105" cy="6013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81610">
              <a:lnSpc>
                <a:spcPts val="994"/>
              </a:lnSpc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7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dirty="0" sz="1000" spc="25">
                <a:solidFill>
                  <a:srgbClr val="262626"/>
                </a:solidFill>
                <a:latin typeface="Calibri"/>
                <a:cs typeface="Calibri"/>
              </a:rPr>
              <a:t>Ministerio </a:t>
            </a:r>
            <a:r>
              <a:rPr dirty="0" sz="1000" spc="55">
                <a:solidFill>
                  <a:srgbClr val="262626"/>
                </a:solidFill>
                <a:latin typeface="Calibri"/>
                <a:cs typeface="Calibri"/>
              </a:rPr>
              <a:t>de </a:t>
            </a:r>
            <a:r>
              <a:rPr dirty="0" sz="1000" spc="40">
                <a:solidFill>
                  <a:srgbClr val="262626"/>
                </a:solidFill>
                <a:latin typeface="Calibri"/>
                <a:cs typeface="Calibri"/>
              </a:rPr>
              <a:t>Medio</a:t>
            </a:r>
            <a:r>
              <a:rPr dirty="0" sz="1000" spc="5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dirty="0" sz="1000" spc="45">
                <a:solidFill>
                  <a:srgbClr val="262626"/>
                </a:solidFill>
                <a:latin typeface="Calibri"/>
                <a:cs typeface="Calibri"/>
              </a:rPr>
              <a:t>Ambiente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56311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523" y="4572"/>
            <a:ext cx="7770876" cy="100538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41496" y="9061412"/>
            <a:ext cx="8890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8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56311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59612" y="1091109"/>
            <a:ext cx="1423035" cy="2997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800" spc="70" i="1">
                <a:latin typeface="Trebuchet MS"/>
                <a:cs typeface="Trebuchet MS"/>
              </a:rPr>
              <a:t>Introducción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9612" y="1763316"/>
            <a:ext cx="5853430" cy="54648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715">
              <a:lnSpc>
                <a:spcPct val="114799"/>
              </a:lnSpc>
              <a:spcBef>
                <a:spcPts val="105"/>
              </a:spcBef>
            </a:pPr>
            <a:r>
              <a:rPr dirty="0" sz="1100" spc="55">
                <a:latin typeface="Calibri"/>
                <a:cs typeface="Calibri"/>
              </a:rPr>
              <a:t>El </a:t>
            </a:r>
            <a:r>
              <a:rPr dirty="0" sz="1100" spc="30">
                <a:latin typeface="Calibri"/>
                <a:cs typeface="Calibri"/>
              </a:rPr>
              <a:t>Ministerio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45">
                <a:latin typeface="Calibri"/>
                <a:cs typeface="Calibri"/>
              </a:rPr>
              <a:t>Medio Ambiente, a </a:t>
            </a:r>
            <a:r>
              <a:rPr dirty="0" sz="1100" spc="30">
                <a:latin typeface="Calibri"/>
                <a:cs typeface="Calibri"/>
              </a:rPr>
              <a:t>través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70">
                <a:latin typeface="Calibri"/>
                <a:cs typeface="Calibri"/>
              </a:rPr>
              <a:t>Dirección </a:t>
            </a:r>
            <a:r>
              <a:rPr dirty="0" sz="1100" spc="45">
                <a:latin typeface="Calibri"/>
                <a:cs typeface="Calibri"/>
              </a:rPr>
              <a:t>del </a:t>
            </a:r>
            <a:r>
              <a:rPr dirty="0" sz="1100" spc="50">
                <a:latin typeface="Calibri"/>
                <a:cs typeface="Calibri"/>
              </a:rPr>
              <a:t>Observatorio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70">
                <a:latin typeface="Calibri"/>
                <a:cs typeface="Calibri"/>
              </a:rPr>
              <a:t>Amenazas </a:t>
            </a:r>
            <a:r>
              <a:rPr dirty="0" sz="1100" spc="50">
                <a:latin typeface="Calibri"/>
                <a:cs typeface="Calibri"/>
              </a:rPr>
              <a:t>y  </a:t>
            </a:r>
            <a:r>
              <a:rPr dirty="0" sz="1100" spc="70">
                <a:latin typeface="Calibri"/>
                <a:cs typeface="Calibri"/>
              </a:rPr>
              <a:t>Recursos </a:t>
            </a:r>
            <a:r>
              <a:rPr dirty="0" sz="1100" spc="40">
                <a:latin typeface="Calibri"/>
                <a:cs typeface="Calibri"/>
              </a:rPr>
              <a:t>Naturales, </a:t>
            </a:r>
            <a:r>
              <a:rPr dirty="0" sz="1100" spc="55">
                <a:latin typeface="Calibri"/>
                <a:cs typeface="Calibri"/>
              </a:rPr>
              <a:t>por </a:t>
            </a:r>
            <a:r>
              <a:rPr dirty="0" sz="1100" spc="70">
                <a:latin typeface="Calibri"/>
                <a:cs typeface="Calibri"/>
              </a:rPr>
              <a:t>medio </a:t>
            </a:r>
            <a:r>
              <a:rPr dirty="0" sz="1100" spc="50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60">
                <a:latin typeface="Calibri"/>
                <a:cs typeface="Calibri"/>
              </a:rPr>
              <a:t>Gerencia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45">
                <a:latin typeface="Calibri"/>
                <a:cs typeface="Calibri"/>
              </a:rPr>
              <a:t>Meteorología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30">
                <a:latin typeface="Calibri"/>
                <a:cs typeface="Calibri"/>
              </a:rPr>
              <a:t>el </a:t>
            </a:r>
            <a:r>
              <a:rPr dirty="0" sz="1100" spc="35">
                <a:latin typeface="Calibri"/>
                <a:cs typeface="Calibri"/>
              </a:rPr>
              <a:t>área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80">
                <a:latin typeface="Calibri"/>
                <a:cs typeface="Calibri"/>
              </a:rPr>
              <a:t>Clima </a:t>
            </a:r>
            <a:r>
              <a:rPr dirty="0" sz="1100" spc="50">
                <a:latin typeface="Calibri"/>
                <a:cs typeface="Calibri"/>
              </a:rPr>
              <a:t>y  </a:t>
            </a:r>
            <a:r>
              <a:rPr dirty="0" sz="1100" spc="60">
                <a:latin typeface="Calibri"/>
                <a:cs typeface="Calibri"/>
              </a:rPr>
              <a:t>Agrometeorología </a:t>
            </a:r>
            <a:r>
              <a:rPr dirty="0" sz="1100" spc="45">
                <a:latin typeface="Calibri"/>
                <a:cs typeface="Calibri"/>
              </a:rPr>
              <a:t>elabora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45">
                <a:latin typeface="Calibri"/>
                <a:cs typeface="Calibri"/>
              </a:rPr>
              <a:t>emite </a:t>
            </a:r>
            <a:r>
              <a:rPr dirty="0" sz="1100" spc="100">
                <a:latin typeface="Calibri"/>
                <a:cs typeface="Calibri"/>
              </a:rPr>
              <a:t>-de </a:t>
            </a:r>
            <a:r>
              <a:rPr dirty="0" sz="1100" spc="55">
                <a:latin typeface="Calibri"/>
                <a:cs typeface="Calibri"/>
              </a:rPr>
              <a:t>manera </a:t>
            </a:r>
            <a:r>
              <a:rPr dirty="0" sz="1100" spc="60">
                <a:latin typeface="Calibri"/>
                <a:cs typeface="Calibri"/>
              </a:rPr>
              <a:t>sistemática-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Perspectiva </a:t>
            </a:r>
            <a:r>
              <a:rPr dirty="0" sz="1100" spc="60">
                <a:latin typeface="Calibri"/>
                <a:cs typeface="Calibri"/>
              </a:rPr>
              <a:t>nacional </a:t>
            </a:r>
            <a:r>
              <a:rPr dirty="0" sz="1100" spc="40">
                <a:latin typeface="Calibri"/>
                <a:cs typeface="Calibri"/>
              </a:rPr>
              <a:t>del  </a:t>
            </a:r>
            <a:r>
              <a:rPr dirty="0" sz="1100" spc="55">
                <a:latin typeface="Calibri"/>
                <a:cs typeface="Calibri"/>
              </a:rPr>
              <a:t>clima, </a:t>
            </a:r>
            <a:r>
              <a:rPr dirty="0" sz="1100" spc="60">
                <a:latin typeface="Calibri"/>
                <a:cs typeface="Calibri"/>
              </a:rPr>
              <a:t>siendo </a:t>
            </a:r>
            <a:r>
              <a:rPr dirty="0" sz="1100" spc="35">
                <a:latin typeface="Calibri"/>
                <a:cs typeface="Calibri"/>
              </a:rPr>
              <a:t>esta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primera </a:t>
            </a:r>
            <a:r>
              <a:rPr dirty="0" sz="1100" spc="40">
                <a:latin typeface="Calibri"/>
                <a:cs typeface="Calibri"/>
              </a:rPr>
              <a:t>del </a:t>
            </a:r>
            <a:r>
              <a:rPr dirty="0" sz="1100" spc="75">
                <a:latin typeface="Calibri"/>
                <a:cs typeface="Calibri"/>
              </a:rPr>
              <a:t>año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65">
                <a:latin typeface="Calibri"/>
                <a:cs typeface="Calibri"/>
              </a:rPr>
              <a:t>2024.</a:t>
            </a:r>
            <a:endParaRPr sz="1100">
              <a:latin typeface="Calibri"/>
              <a:cs typeface="Calibri"/>
            </a:endParaRPr>
          </a:p>
          <a:p>
            <a:pPr algn="just" marL="12700" marR="6985">
              <a:lnSpc>
                <a:spcPct val="114500"/>
              </a:lnSpc>
              <a:spcBef>
                <a:spcPts val="820"/>
              </a:spcBef>
            </a:pPr>
            <a:r>
              <a:rPr dirty="0" sz="1100" spc="85">
                <a:latin typeface="Calibri"/>
                <a:cs typeface="Calibri"/>
              </a:rPr>
              <a:t>En </a:t>
            </a:r>
            <a:r>
              <a:rPr dirty="0" sz="1100" spc="35">
                <a:latin typeface="Calibri"/>
                <a:cs typeface="Calibri"/>
              </a:rPr>
              <a:t>esta </a:t>
            </a:r>
            <a:r>
              <a:rPr dirty="0" sz="1100" spc="65">
                <a:latin typeface="Calibri"/>
                <a:cs typeface="Calibri"/>
              </a:rPr>
              <a:t>publicación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45">
                <a:latin typeface="Calibri"/>
                <a:cs typeface="Calibri"/>
              </a:rPr>
              <a:t>presenta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perspectiva </a:t>
            </a:r>
            <a:r>
              <a:rPr dirty="0" sz="1100" spc="60">
                <a:latin typeface="Calibri"/>
                <a:cs typeface="Calibri"/>
              </a:rPr>
              <a:t>que contiene información </a:t>
            </a:r>
            <a:r>
              <a:rPr dirty="0" sz="1100" spc="55">
                <a:latin typeface="Calibri"/>
                <a:cs typeface="Calibri"/>
              </a:rPr>
              <a:t>correspondiente  </a:t>
            </a:r>
            <a:r>
              <a:rPr dirty="0" sz="1100" spc="30">
                <a:latin typeface="Calibri"/>
                <a:cs typeface="Calibri"/>
              </a:rPr>
              <a:t>al </a:t>
            </a:r>
            <a:r>
              <a:rPr dirty="0" sz="1100" spc="45">
                <a:latin typeface="Calibri"/>
                <a:cs typeface="Calibri"/>
              </a:rPr>
              <a:t>primer </a:t>
            </a:r>
            <a:r>
              <a:rPr dirty="0" sz="1100" spc="30">
                <a:latin typeface="Calibri"/>
                <a:cs typeface="Calibri"/>
              </a:rPr>
              <a:t>trimestre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80">
                <a:latin typeface="Calibri"/>
                <a:cs typeface="Calibri"/>
              </a:rPr>
              <a:t>época </a:t>
            </a:r>
            <a:r>
              <a:rPr dirty="0" sz="1100" spc="40">
                <a:latin typeface="Calibri"/>
                <a:cs typeface="Calibri"/>
              </a:rPr>
              <a:t>lluviosa </a:t>
            </a:r>
            <a:r>
              <a:rPr dirty="0" sz="1100" spc="60">
                <a:latin typeface="Calibri"/>
                <a:cs typeface="Calibri"/>
              </a:rPr>
              <a:t>que </a:t>
            </a:r>
            <a:r>
              <a:rPr dirty="0" sz="1100" spc="55">
                <a:latin typeface="Calibri"/>
                <a:cs typeface="Calibri"/>
              </a:rPr>
              <a:t>abarca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70">
                <a:latin typeface="Calibri"/>
                <a:cs typeface="Calibri"/>
              </a:rPr>
              <a:t>meses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60">
                <a:latin typeface="Calibri"/>
                <a:cs typeface="Calibri"/>
              </a:rPr>
              <a:t>mayo, </a:t>
            </a:r>
            <a:r>
              <a:rPr dirty="0" sz="1100" spc="50">
                <a:latin typeface="Calibri"/>
                <a:cs typeface="Calibri"/>
              </a:rPr>
              <a:t>junio y </a:t>
            </a:r>
            <a:r>
              <a:rPr dirty="0" sz="1100" spc="35">
                <a:latin typeface="Calibri"/>
                <a:cs typeface="Calibri"/>
              </a:rPr>
              <a:t>julio </a:t>
            </a:r>
            <a:r>
              <a:rPr dirty="0" sz="1100" spc="80">
                <a:latin typeface="Calibri"/>
                <a:cs typeface="Calibri"/>
              </a:rPr>
              <a:t>(MJJ)  </a:t>
            </a:r>
            <a:r>
              <a:rPr dirty="0" sz="1100" spc="65">
                <a:latin typeface="Calibri"/>
                <a:cs typeface="Calibri"/>
              </a:rPr>
              <a:t>de 2024, </a:t>
            </a:r>
            <a:r>
              <a:rPr dirty="0" sz="1100" spc="55">
                <a:latin typeface="Calibri"/>
                <a:cs typeface="Calibri"/>
              </a:rPr>
              <a:t>adicionalmente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55">
                <a:latin typeface="Calibri"/>
                <a:cs typeface="Calibri"/>
              </a:rPr>
              <a:t>incluye </a:t>
            </a:r>
            <a:r>
              <a:rPr dirty="0" sz="1100" spc="60">
                <a:latin typeface="Calibri"/>
                <a:cs typeface="Calibri"/>
              </a:rPr>
              <a:t>una </a:t>
            </a:r>
            <a:r>
              <a:rPr dirty="0" sz="1100" spc="45">
                <a:latin typeface="Calibri"/>
                <a:cs typeface="Calibri"/>
              </a:rPr>
              <a:t>perspectiva </a:t>
            </a:r>
            <a:r>
              <a:rPr dirty="0" sz="1100" spc="35">
                <a:latin typeface="Calibri"/>
                <a:cs typeface="Calibri"/>
              </a:rPr>
              <a:t>preliminar </a:t>
            </a:r>
            <a:r>
              <a:rPr dirty="0" sz="1100" spc="50">
                <a:latin typeface="Calibri"/>
                <a:cs typeface="Calibri"/>
              </a:rPr>
              <a:t>del </a:t>
            </a:r>
            <a:r>
              <a:rPr dirty="0" sz="1100" spc="80">
                <a:latin typeface="Calibri"/>
                <a:cs typeface="Calibri"/>
              </a:rPr>
              <a:t>mes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70">
                <a:latin typeface="Calibri"/>
                <a:cs typeface="Calibri"/>
              </a:rPr>
              <a:t>agosto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spc="65">
                <a:latin typeface="Calibri"/>
                <a:cs typeface="Calibri"/>
              </a:rPr>
              <a:t>2024.</a:t>
            </a:r>
            <a:endParaRPr sz="1100">
              <a:latin typeface="Calibri"/>
              <a:cs typeface="Calibri"/>
            </a:endParaRPr>
          </a:p>
          <a:p>
            <a:pPr algn="just" marL="12700" marR="6350">
              <a:lnSpc>
                <a:spcPct val="115700"/>
              </a:lnSpc>
              <a:spcBef>
                <a:spcPts val="800"/>
              </a:spcBef>
            </a:pPr>
            <a:r>
              <a:rPr dirty="0" sz="1100" spc="55">
                <a:latin typeface="Calibri"/>
                <a:cs typeface="Calibri"/>
              </a:rPr>
              <a:t>El</a:t>
            </a:r>
            <a:r>
              <a:rPr dirty="0" sz="1100" spc="355">
                <a:latin typeface="Calibri"/>
                <a:cs typeface="Calibri"/>
              </a:rPr>
              <a:t> </a:t>
            </a:r>
            <a:r>
              <a:rPr dirty="0" sz="1100" spc="80">
                <a:latin typeface="Calibri"/>
                <a:cs typeface="Calibri"/>
              </a:rPr>
              <a:t>documento </a:t>
            </a:r>
            <a:r>
              <a:rPr dirty="0" sz="1100" spc="60">
                <a:latin typeface="Calibri"/>
                <a:cs typeface="Calibri"/>
              </a:rPr>
              <a:t>contiene </a:t>
            </a:r>
            <a:r>
              <a:rPr dirty="0" sz="1100" spc="55">
                <a:latin typeface="Calibri"/>
                <a:cs typeface="Calibri"/>
              </a:rPr>
              <a:t>información,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manera </a:t>
            </a:r>
            <a:r>
              <a:rPr dirty="0" sz="1100" spc="45">
                <a:latin typeface="Calibri"/>
                <a:cs typeface="Calibri"/>
              </a:rPr>
              <a:t>general, </a:t>
            </a:r>
            <a:r>
              <a:rPr dirty="0" sz="1100" spc="60">
                <a:latin typeface="Calibri"/>
                <a:cs typeface="Calibri"/>
              </a:rPr>
              <a:t>sobre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65">
                <a:latin typeface="Calibri"/>
                <a:cs typeface="Calibri"/>
              </a:rPr>
              <a:t>comportamiento  </a:t>
            </a:r>
            <a:r>
              <a:rPr dirty="0" sz="1100" spc="60">
                <a:latin typeface="Calibri"/>
                <a:cs typeface="Calibri"/>
              </a:rPr>
              <a:t>climático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55">
                <a:latin typeface="Calibri"/>
                <a:cs typeface="Calibri"/>
              </a:rPr>
              <a:t>El </a:t>
            </a:r>
            <a:r>
              <a:rPr dirty="0" sz="1100" spc="50">
                <a:latin typeface="Calibri"/>
                <a:cs typeface="Calibri"/>
              </a:rPr>
              <a:t>Salvador </a:t>
            </a:r>
            <a:r>
              <a:rPr dirty="0" sz="1100" spc="40">
                <a:latin typeface="Calibri"/>
                <a:cs typeface="Calibri"/>
              </a:rPr>
              <a:t>entre </a:t>
            </a:r>
            <a:r>
              <a:rPr dirty="0" sz="1100" spc="55">
                <a:latin typeface="Calibri"/>
                <a:cs typeface="Calibri"/>
              </a:rPr>
              <a:t>diciembre </a:t>
            </a:r>
            <a:r>
              <a:rPr dirty="0" sz="1100" spc="70">
                <a:latin typeface="Calibri"/>
                <a:cs typeface="Calibri"/>
              </a:rPr>
              <a:t>2023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5">
                <a:latin typeface="Calibri"/>
                <a:cs typeface="Calibri"/>
              </a:rPr>
              <a:t>31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80">
                <a:latin typeface="Calibri"/>
                <a:cs typeface="Calibri"/>
              </a:rPr>
              <a:t>marzo </a:t>
            </a:r>
            <a:r>
              <a:rPr dirty="0" sz="1100" spc="70">
                <a:latin typeface="Calibri"/>
                <a:cs typeface="Calibri"/>
              </a:rPr>
              <a:t>2024, </a:t>
            </a:r>
            <a:r>
              <a:rPr dirty="0" sz="1100" spc="60">
                <a:latin typeface="Calibri"/>
                <a:cs typeface="Calibri"/>
              </a:rPr>
              <a:t>en </a:t>
            </a:r>
            <a:r>
              <a:rPr dirty="0" sz="1100" spc="50">
                <a:latin typeface="Calibri"/>
                <a:cs typeface="Calibri"/>
              </a:rPr>
              <a:t>términos  </a:t>
            </a:r>
            <a:r>
              <a:rPr dirty="0" sz="1100" spc="60">
                <a:latin typeface="Calibri"/>
                <a:cs typeface="Calibri"/>
              </a:rPr>
              <a:t>comparativos de lo </a:t>
            </a:r>
            <a:r>
              <a:rPr dirty="0" sz="1100" spc="55">
                <a:latin typeface="Calibri"/>
                <a:cs typeface="Calibri"/>
              </a:rPr>
              <a:t>observado </a:t>
            </a:r>
            <a:r>
              <a:rPr dirty="0" sz="1100" spc="100">
                <a:latin typeface="Calibri"/>
                <a:cs typeface="Calibri"/>
              </a:rPr>
              <a:t>con </a:t>
            </a:r>
            <a:r>
              <a:rPr dirty="0" sz="1100" spc="30">
                <a:latin typeface="Calibri"/>
                <a:cs typeface="Calibri"/>
              </a:rPr>
              <a:t>el </a:t>
            </a:r>
            <a:r>
              <a:rPr dirty="0" sz="1100" spc="65">
                <a:latin typeface="Calibri"/>
                <a:cs typeface="Calibri"/>
              </a:rPr>
              <a:t>promedio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75">
                <a:latin typeface="Calibri"/>
                <a:cs typeface="Calibri"/>
              </a:rPr>
              <a:t>Norma </a:t>
            </a:r>
            <a:r>
              <a:rPr dirty="0" sz="1100" spc="65">
                <a:latin typeface="Calibri"/>
                <a:cs typeface="Calibri"/>
              </a:rPr>
              <a:t>climatológica </a:t>
            </a:r>
            <a:r>
              <a:rPr dirty="0" sz="1100" spc="35">
                <a:latin typeface="Calibri"/>
                <a:cs typeface="Calibri"/>
              </a:rPr>
              <a:t>serie </a:t>
            </a:r>
            <a:r>
              <a:rPr dirty="0" sz="1100" spc="55">
                <a:latin typeface="Calibri"/>
                <a:cs typeface="Calibri"/>
              </a:rPr>
              <a:t>1991-  </a:t>
            </a:r>
            <a:r>
              <a:rPr dirty="0" sz="1100" spc="75">
                <a:latin typeface="Calibri"/>
                <a:cs typeface="Calibri"/>
              </a:rPr>
              <a:t>2020,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60">
                <a:latin typeface="Calibri"/>
                <a:cs typeface="Calibri"/>
              </a:rPr>
              <a:t>lo que </a:t>
            </a:r>
            <a:r>
              <a:rPr dirty="0" sz="1100" spc="50">
                <a:latin typeface="Calibri"/>
                <a:cs typeface="Calibri"/>
              </a:rPr>
              <a:t>respecta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35">
                <a:latin typeface="Calibri"/>
                <a:cs typeface="Calibri"/>
              </a:rPr>
              <a:t>las variables </a:t>
            </a:r>
            <a:r>
              <a:rPr dirty="0" sz="1100" spc="65">
                <a:latin typeface="Calibri"/>
                <a:cs typeface="Calibri"/>
              </a:rPr>
              <a:t>meteorológicas </a:t>
            </a:r>
            <a:r>
              <a:rPr dirty="0" sz="1100" spc="50">
                <a:latin typeface="Calibri"/>
                <a:cs typeface="Calibri"/>
              </a:rPr>
              <a:t>de </a:t>
            </a:r>
            <a:r>
              <a:rPr dirty="0" sz="1100" spc="25">
                <a:latin typeface="Calibri"/>
                <a:cs typeface="Calibri"/>
              </a:rPr>
              <a:t>lluvia, </a:t>
            </a:r>
            <a:r>
              <a:rPr dirty="0" sz="1100" spc="40">
                <a:latin typeface="Calibri"/>
                <a:cs typeface="Calibri"/>
              </a:rPr>
              <a:t>temperatura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45">
                <a:latin typeface="Calibri"/>
                <a:cs typeface="Calibri"/>
              </a:rPr>
              <a:t>viento </a:t>
            </a:r>
            <a:r>
              <a:rPr dirty="0" sz="1100" spc="60">
                <a:latin typeface="Calibri"/>
                <a:cs typeface="Calibri"/>
              </a:rPr>
              <a:t>que  se </a:t>
            </a:r>
            <a:r>
              <a:rPr dirty="0" sz="1100" spc="65">
                <a:latin typeface="Calibri"/>
                <a:cs typeface="Calibri"/>
              </a:rPr>
              <a:t>plasmó </a:t>
            </a:r>
            <a:r>
              <a:rPr dirty="0" sz="1100" spc="70">
                <a:latin typeface="Calibri"/>
                <a:cs typeface="Calibri"/>
              </a:rPr>
              <a:t>en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perspectiva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anterior.</a:t>
            </a:r>
            <a:endParaRPr sz="1100">
              <a:latin typeface="Calibri"/>
              <a:cs typeface="Calibri"/>
            </a:endParaRPr>
          </a:p>
          <a:p>
            <a:pPr algn="just" marL="12700" marR="5715">
              <a:lnSpc>
                <a:spcPct val="114799"/>
              </a:lnSpc>
              <a:spcBef>
                <a:spcPts val="810"/>
              </a:spcBef>
            </a:pPr>
            <a:r>
              <a:rPr dirty="0" sz="1100" spc="85">
                <a:latin typeface="Calibri"/>
                <a:cs typeface="Calibri"/>
              </a:rPr>
              <a:t>En </a:t>
            </a:r>
            <a:r>
              <a:rPr dirty="0" sz="1100" spc="35">
                <a:latin typeface="Calibri"/>
                <a:cs typeface="Calibri"/>
              </a:rPr>
              <a:t>esta </a:t>
            </a:r>
            <a:r>
              <a:rPr dirty="0" sz="1100" spc="50">
                <a:latin typeface="Calibri"/>
                <a:cs typeface="Calibri"/>
              </a:rPr>
              <a:t>Perspectiva </a:t>
            </a:r>
            <a:r>
              <a:rPr dirty="0" sz="1100" spc="45">
                <a:latin typeface="Calibri"/>
                <a:cs typeface="Calibri"/>
              </a:rPr>
              <a:t>del </a:t>
            </a:r>
            <a:r>
              <a:rPr dirty="0" sz="1100" spc="60">
                <a:latin typeface="Calibri"/>
                <a:cs typeface="Calibri"/>
              </a:rPr>
              <a:t>clima se </a:t>
            </a:r>
            <a:r>
              <a:rPr dirty="0" sz="1100" spc="80">
                <a:latin typeface="Calibri"/>
                <a:cs typeface="Calibri"/>
              </a:rPr>
              <a:t>hace </a:t>
            </a:r>
            <a:r>
              <a:rPr dirty="0" sz="1100" spc="40">
                <a:latin typeface="Calibri"/>
                <a:cs typeface="Calibri"/>
              </a:rPr>
              <a:t>énfasis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70">
                <a:latin typeface="Calibri"/>
                <a:cs typeface="Calibri"/>
              </a:rPr>
              <a:t>fenómenos </a:t>
            </a:r>
            <a:r>
              <a:rPr dirty="0" sz="1100" spc="55">
                <a:latin typeface="Calibri"/>
                <a:cs typeface="Calibri"/>
              </a:rPr>
              <a:t>atmosféricos propios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25">
                <a:latin typeface="Calibri"/>
                <a:cs typeface="Calibri"/>
              </a:rPr>
              <a:t>la  </a:t>
            </a:r>
            <a:r>
              <a:rPr dirty="0" sz="1100" spc="85">
                <a:latin typeface="Calibri"/>
                <a:cs typeface="Calibri"/>
              </a:rPr>
              <a:t>época </a:t>
            </a:r>
            <a:r>
              <a:rPr dirty="0" sz="1100" spc="35">
                <a:latin typeface="Calibri"/>
                <a:cs typeface="Calibri"/>
              </a:rPr>
              <a:t>lluviosa, </a:t>
            </a:r>
            <a:r>
              <a:rPr dirty="0" sz="1100" spc="70">
                <a:latin typeface="Calibri"/>
                <a:cs typeface="Calibri"/>
              </a:rPr>
              <a:t>en </a:t>
            </a:r>
            <a:r>
              <a:rPr dirty="0" sz="1100" spc="55">
                <a:latin typeface="Calibri"/>
                <a:cs typeface="Calibri"/>
              </a:rPr>
              <a:t>El </a:t>
            </a:r>
            <a:r>
              <a:rPr dirty="0" sz="1100" spc="45">
                <a:latin typeface="Calibri"/>
                <a:cs typeface="Calibri"/>
              </a:rPr>
              <a:t>Salvador, </a:t>
            </a:r>
            <a:r>
              <a:rPr dirty="0" sz="1100" spc="35">
                <a:latin typeface="Calibri"/>
                <a:cs typeface="Calibri"/>
              </a:rPr>
              <a:t>tales </a:t>
            </a:r>
            <a:r>
              <a:rPr dirty="0" sz="1100" spc="120">
                <a:latin typeface="Calibri"/>
                <a:cs typeface="Calibri"/>
              </a:rPr>
              <a:t>como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55">
                <a:latin typeface="Calibri"/>
                <a:cs typeface="Calibri"/>
              </a:rPr>
              <a:t>Inicio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85">
                <a:latin typeface="Calibri"/>
                <a:cs typeface="Calibri"/>
              </a:rPr>
              <a:t>Época </a:t>
            </a:r>
            <a:r>
              <a:rPr dirty="0" sz="1100" spc="50">
                <a:latin typeface="Calibri"/>
                <a:cs typeface="Calibri"/>
              </a:rPr>
              <a:t>Lluviosa </a:t>
            </a:r>
            <a:r>
              <a:rPr dirty="0" sz="1100" spc="40">
                <a:latin typeface="Calibri"/>
                <a:cs typeface="Calibri"/>
              </a:rPr>
              <a:t>(IELL), </a:t>
            </a:r>
            <a:r>
              <a:rPr dirty="0" sz="1100" spc="65">
                <a:latin typeface="Calibri"/>
                <a:cs typeface="Calibri"/>
              </a:rPr>
              <a:t>pronóstico  de </a:t>
            </a:r>
            <a:r>
              <a:rPr dirty="0" sz="1100" spc="70">
                <a:latin typeface="Calibri"/>
                <a:cs typeface="Calibri"/>
              </a:rPr>
              <a:t>acumulados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lluvias</a:t>
            </a:r>
            <a:r>
              <a:rPr dirty="0" sz="1100" spc="305">
                <a:latin typeface="Calibri"/>
                <a:cs typeface="Calibri"/>
              </a:rPr>
              <a:t> </a:t>
            </a:r>
            <a:r>
              <a:rPr dirty="0" sz="1100" spc="55">
                <a:latin typeface="Calibri"/>
                <a:cs typeface="Calibri"/>
              </a:rPr>
              <a:t>mensuales, </a:t>
            </a:r>
            <a:r>
              <a:rPr dirty="0" sz="1100" spc="30">
                <a:latin typeface="Calibri"/>
                <a:cs typeface="Calibri"/>
              </a:rPr>
              <a:t>la  </a:t>
            </a:r>
            <a:r>
              <a:rPr dirty="0" sz="1100" spc="55">
                <a:latin typeface="Calibri"/>
                <a:cs typeface="Calibri"/>
              </a:rPr>
              <a:t>anomalía 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70">
                <a:latin typeface="Calibri"/>
                <a:cs typeface="Calibri"/>
              </a:rPr>
              <a:t>acumulados </a:t>
            </a:r>
            <a:r>
              <a:rPr dirty="0" sz="1100" spc="60">
                <a:latin typeface="Calibri"/>
                <a:cs typeface="Calibri"/>
              </a:rPr>
              <a:t>mensuales </a:t>
            </a:r>
            <a:r>
              <a:rPr dirty="0" sz="1100" spc="50">
                <a:latin typeface="Calibri"/>
                <a:cs typeface="Calibri"/>
              </a:rPr>
              <a:t>y  </a:t>
            </a:r>
            <a:r>
              <a:rPr dirty="0" sz="1100" spc="35">
                <a:latin typeface="Calibri"/>
                <a:cs typeface="Calibri"/>
              </a:rPr>
              <a:t>trimestrales </a:t>
            </a:r>
            <a:r>
              <a:rPr dirty="0" sz="1100" spc="55">
                <a:latin typeface="Calibri"/>
                <a:cs typeface="Calibri"/>
              </a:rPr>
              <a:t>esperados </a:t>
            </a:r>
            <a:r>
              <a:rPr dirty="0" sz="1100" spc="110">
                <a:latin typeface="Calibri"/>
                <a:cs typeface="Calibri"/>
              </a:rPr>
              <a:t>con </a:t>
            </a:r>
            <a:r>
              <a:rPr dirty="0" sz="1100" spc="60">
                <a:latin typeface="Calibri"/>
                <a:cs typeface="Calibri"/>
              </a:rPr>
              <a:t>respecto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30">
                <a:latin typeface="Calibri"/>
                <a:cs typeface="Calibri"/>
              </a:rPr>
              <a:t>la</a:t>
            </a:r>
            <a:r>
              <a:rPr dirty="0" sz="1100" spc="305">
                <a:latin typeface="Calibri"/>
                <a:cs typeface="Calibri"/>
              </a:rPr>
              <a:t> </a:t>
            </a:r>
            <a:r>
              <a:rPr dirty="0" sz="1100" spc="35">
                <a:latin typeface="Calibri"/>
                <a:cs typeface="Calibri"/>
              </a:rPr>
              <a:t>serie </a:t>
            </a:r>
            <a:r>
              <a:rPr dirty="0" sz="1100" spc="65">
                <a:latin typeface="Calibri"/>
                <a:cs typeface="Calibri"/>
              </a:rPr>
              <a:t>climatológica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65">
                <a:latin typeface="Calibri"/>
                <a:cs typeface="Calibri"/>
              </a:rPr>
              <a:t>su categorización </a:t>
            </a:r>
            <a:r>
              <a:rPr dirty="0" sz="1100" spc="55">
                <a:latin typeface="Calibri"/>
                <a:cs typeface="Calibri"/>
              </a:rPr>
              <a:t>por  </a:t>
            </a:r>
            <a:r>
              <a:rPr dirty="0" sz="1100" spc="60">
                <a:latin typeface="Calibri"/>
                <a:cs typeface="Calibri"/>
              </a:rPr>
              <a:t>escenarios </a:t>
            </a:r>
            <a:r>
              <a:rPr dirty="0" sz="1100" spc="25">
                <a:latin typeface="Calibri"/>
                <a:cs typeface="Calibri"/>
              </a:rPr>
              <a:t>Arriba </a:t>
            </a:r>
            <a:r>
              <a:rPr dirty="0" sz="1100">
                <a:latin typeface="Calibri"/>
                <a:cs typeface="Calibri"/>
              </a:rPr>
              <a:t>(A), </a:t>
            </a:r>
            <a:r>
              <a:rPr dirty="0" sz="1100" spc="55">
                <a:latin typeface="Calibri"/>
                <a:cs typeface="Calibri"/>
              </a:rPr>
              <a:t>Bajo </a:t>
            </a:r>
            <a:r>
              <a:rPr dirty="0" sz="1100" spc="15">
                <a:latin typeface="Calibri"/>
                <a:cs typeface="Calibri"/>
              </a:rPr>
              <a:t>(B) </a:t>
            </a:r>
            <a:r>
              <a:rPr dirty="0" sz="1100" spc="105">
                <a:latin typeface="Calibri"/>
                <a:cs typeface="Calibri"/>
              </a:rPr>
              <a:t>o </a:t>
            </a:r>
            <a:r>
              <a:rPr dirty="0" sz="1100" spc="50">
                <a:latin typeface="Calibri"/>
                <a:cs typeface="Calibri"/>
              </a:rPr>
              <a:t>dentro </a:t>
            </a:r>
            <a:r>
              <a:rPr dirty="0" sz="1100" spc="60">
                <a:latin typeface="Calibri"/>
                <a:cs typeface="Calibri"/>
              </a:rPr>
              <a:t>de lo </a:t>
            </a:r>
            <a:r>
              <a:rPr dirty="0" sz="1100" spc="65">
                <a:latin typeface="Calibri"/>
                <a:cs typeface="Calibri"/>
              </a:rPr>
              <a:t>Normal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15">
                <a:latin typeface="Calibri"/>
                <a:cs typeface="Calibri"/>
              </a:rPr>
              <a:t>(N).</a:t>
            </a:r>
            <a:endParaRPr sz="1100">
              <a:latin typeface="Calibri"/>
              <a:cs typeface="Calibri"/>
            </a:endParaRPr>
          </a:p>
          <a:p>
            <a:pPr algn="just" marL="12700" marR="5080">
              <a:lnSpc>
                <a:spcPct val="115500"/>
              </a:lnSpc>
              <a:spcBef>
                <a:spcPts val="805"/>
              </a:spcBef>
            </a:pPr>
            <a:r>
              <a:rPr dirty="0" sz="1100" spc="65">
                <a:latin typeface="Calibri"/>
                <a:cs typeface="Calibri"/>
              </a:rPr>
              <a:t>Se </a:t>
            </a:r>
            <a:r>
              <a:rPr dirty="0" sz="1100" spc="40">
                <a:latin typeface="Calibri"/>
                <a:cs typeface="Calibri"/>
              </a:rPr>
              <a:t>brinda </a:t>
            </a:r>
            <a:r>
              <a:rPr dirty="0" sz="1100" spc="65">
                <a:latin typeface="Calibri"/>
                <a:cs typeface="Calibri"/>
              </a:rPr>
              <a:t>un </a:t>
            </a:r>
            <a:r>
              <a:rPr dirty="0" sz="1100" spc="60">
                <a:latin typeface="Calibri"/>
                <a:cs typeface="Calibri"/>
              </a:rPr>
              <a:t>pronóstico </a:t>
            </a:r>
            <a:r>
              <a:rPr dirty="0" sz="1100" spc="55">
                <a:latin typeface="Calibri"/>
                <a:cs typeface="Calibri"/>
              </a:rPr>
              <a:t>general </a:t>
            </a:r>
            <a:r>
              <a:rPr dirty="0" sz="1100" spc="40">
                <a:latin typeface="Calibri"/>
                <a:cs typeface="Calibri"/>
              </a:rPr>
              <a:t>para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55">
                <a:latin typeface="Calibri"/>
                <a:cs typeface="Calibri"/>
              </a:rPr>
              <a:t>temporada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60">
                <a:latin typeface="Calibri"/>
                <a:cs typeface="Calibri"/>
              </a:rPr>
              <a:t>huracanes </a:t>
            </a:r>
            <a:r>
              <a:rPr dirty="0" sz="1100" spc="85">
                <a:latin typeface="Calibri"/>
                <a:cs typeface="Calibri"/>
              </a:rPr>
              <a:t>2024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las </a:t>
            </a:r>
            <a:r>
              <a:rPr dirty="0" sz="1100" spc="80">
                <a:latin typeface="Calibri"/>
                <a:cs typeface="Calibri"/>
              </a:rPr>
              <a:t>cuencas </a:t>
            </a:r>
            <a:r>
              <a:rPr dirty="0" sz="1100" spc="45">
                <a:latin typeface="Calibri"/>
                <a:cs typeface="Calibri"/>
              </a:rPr>
              <a:t>del  Atlántico </a:t>
            </a:r>
            <a:r>
              <a:rPr dirty="0" sz="1100" spc="50">
                <a:latin typeface="Calibri"/>
                <a:cs typeface="Calibri"/>
              </a:rPr>
              <a:t>y del </a:t>
            </a:r>
            <a:r>
              <a:rPr dirty="0" sz="1100" spc="65">
                <a:latin typeface="Calibri"/>
                <a:cs typeface="Calibri"/>
              </a:rPr>
              <a:t>Pacífico-Este, </a:t>
            </a:r>
            <a:r>
              <a:rPr dirty="0" sz="1100" spc="35">
                <a:latin typeface="Calibri"/>
                <a:cs typeface="Calibri"/>
              </a:rPr>
              <a:t>así </a:t>
            </a:r>
            <a:r>
              <a:rPr dirty="0" sz="1100" spc="120">
                <a:latin typeface="Calibri"/>
                <a:cs typeface="Calibri"/>
              </a:rPr>
              <a:t>como </a:t>
            </a:r>
            <a:r>
              <a:rPr dirty="0" sz="1100" spc="50">
                <a:latin typeface="Calibri"/>
                <a:cs typeface="Calibri"/>
              </a:rPr>
              <a:t>también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probabilidad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eventos extremos  </a:t>
            </a:r>
            <a:r>
              <a:rPr dirty="0" sz="1100" spc="60">
                <a:latin typeface="Calibri"/>
                <a:cs typeface="Calibri"/>
              </a:rPr>
              <a:t>relacionados </a:t>
            </a:r>
            <a:r>
              <a:rPr dirty="0" sz="1100" spc="45">
                <a:latin typeface="Calibri"/>
                <a:cs typeface="Calibri"/>
              </a:rPr>
              <a:t>tanto </a:t>
            </a:r>
            <a:r>
              <a:rPr dirty="0" sz="1100" spc="30">
                <a:latin typeface="Calibri"/>
                <a:cs typeface="Calibri"/>
              </a:rPr>
              <a:t>al </a:t>
            </a:r>
            <a:r>
              <a:rPr dirty="0" sz="1100" spc="35">
                <a:latin typeface="Calibri"/>
                <a:cs typeface="Calibri"/>
              </a:rPr>
              <a:t>déficit </a:t>
            </a:r>
            <a:r>
              <a:rPr dirty="0" sz="1100" spc="120">
                <a:latin typeface="Calibri"/>
                <a:cs typeface="Calibri"/>
              </a:rPr>
              <a:t>como </a:t>
            </a:r>
            <a:r>
              <a:rPr dirty="0" sz="1100" spc="30">
                <a:latin typeface="Calibri"/>
                <a:cs typeface="Calibri"/>
              </a:rPr>
              <a:t>al </a:t>
            </a:r>
            <a:r>
              <a:rPr dirty="0" sz="1100" spc="80">
                <a:latin typeface="Calibri"/>
                <a:cs typeface="Calibri"/>
              </a:rPr>
              <a:t>exceso </a:t>
            </a:r>
            <a:r>
              <a:rPr dirty="0" sz="1100" spc="60">
                <a:latin typeface="Calibri"/>
                <a:cs typeface="Calibri"/>
              </a:rPr>
              <a:t>de</a:t>
            </a:r>
            <a:r>
              <a:rPr dirty="0" sz="1100" spc="-70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lluvia.</a:t>
            </a:r>
            <a:endParaRPr sz="1100">
              <a:latin typeface="Calibri"/>
              <a:cs typeface="Calibri"/>
            </a:endParaRPr>
          </a:p>
          <a:p>
            <a:pPr algn="just" marL="12700" marR="6350">
              <a:lnSpc>
                <a:spcPct val="114500"/>
              </a:lnSpc>
              <a:spcBef>
                <a:spcPts val="830"/>
              </a:spcBef>
            </a:pPr>
            <a:r>
              <a:rPr dirty="0" sz="1100" spc="100">
                <a:latin typeface="Calibri"/>
                <a:cs typeface="Calibri"/>
              </a:rPr>
              <a:t>De </a:t>
            </a:r>
            <a:r>
              <a:rPr dirty="0" sz="1100" spc="50">
                <a:latin typeface="Calibri"/>
                <a:cs typeface="Calibri"/>
              </a:rPr>
              <a:t>igual </a:t>
            </a:r>
            <a:r>
              <a:rPr dirty="0" sz="1100" spc="55">
                <a:latin typeface="Calibri"/>
                <a:cs typeface="Calibri"/>
              </a:rPr>
              <a:t>manera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40">
                <a:latin typeface="Calibri"/>
                <a:cs typeface="Calibri"/>
              </a:rPr>
              <a:t>presenta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perspectiva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40">
                <a:latin typeface="Calibri"/>
                <a:cs typeface="Calibri"/>
              </a:rPr>
              <a:t>las </a:t>
            </a:r>
            <a:r>
              <a:rPr dirty="0" sz="1100" spc="35">
                <a:latin typeface="Calibri"/>
                <a:cs typeface="Calibri"/>
              </a:rPr>
              <a:t>variables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40">
                <a:latin typeface="Calibri"/>
                <a:cs typeface="Calibri"/>
              </a:rPr>
              <a:t>temperatura </a:t>
            </a:r>
            <a:r>
              <a:rPr dirty="0" sz="1100" spc="50">
                <a:latin typeface="Calibri"/>
                <a:cs typeface="Calibri"/>
              </a:rPr>
              <a:t>media, </a:t>
            </a:r>
            <a:r>
              <a:rPr dirty="0" sz="1100" spc="65">
                <a:latin typeface="Calibri"/>
                <a:cs typeface="Calibri"/>
              </a:rPr>
              <a:t>máxima 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60">
                <a:latin typeface="Calibri"/>
                <a:cs typeface="Calibri"/>
              </a:rPr>
              <a:t>mínima </a:t>
            </a:r>
            <a:r>
              <a:rPr dirty="0" sz="1100" spc="40">
                <a:latin typeface="Calibri"/>
                <a:cs typeface="Calibri"/>
              </a:rPr>
              <a:t>para </a:t>
            </a:r>
            <a:r>
              <a:rPr dirty="0" sz="1100" spc="55">
                <a:latin typeface="Calibri"/>
                <a:cs typeface="Calibri"/>
              </a:rPr>
              <a:t>El </a:t>
            </a:r>
            <a:r>
              <a:rPr dirty="0" sz="1100" spc="45">
                <a:latin typeface="Calibri"/>
                <a:cs typeface="Calibri"/>
              </a:rPr>
              <a:t>Salvador </a:t>
            </a:r>
            <a:r>
              <a:rPr dirty="0" sz="1100" spc="55">
                <a:latin typeface="Calibri"/>
                <a:cs typeface="Calibri"/>
              </a:rPr>
              <a:t>correspondiente </a:t>
            </a:r>
            <a:r>
              <a:rPr dirty="0" sz="1100" spc="30">
                <a:latin typeface="Calibri"/>
                <a:cs typeface="Calibri"/>
              </a:rPr>
              <a:t>al </a:t>
            </a:r>
            <a:r>
              <a:rPr dirty="0" sz="1100" spc="35">
                <a:latin typeface="Calibri"/>
                <a:cs typeface="Calibri"/>
              </a:rPr>
              <a:t>trimestre </a:t>
            </a:r>
            <a:r>
              <a:rPr dirty="0" sz="1100" spc="110">
                <a:latin typeface="Calibri"/>
                <a:cs typeface="Calibri"/>
              </a:rPr>
              <a:t>MJJ, </a:t>
            </a:r>
            <a:r>
              <a:rPr dirty="0" sz="1100" spc="35">
                <a:latin typeface="Calibri"/>
                <a:cs typeface="Calibri"/>
              </a:rPr>
              <a:t>así </a:t>
            </a:r>
            <a:r>
              <a:rPr dirty="0" sz="1100" spc="114">
                <a:latin typeface="Calibri"/>
                <a:cs typeface="Calibri"/>
              </a:rPr>
              <a:t>como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posibilidad </a:t>
            </a:r>
            <a:r>
              <a:rPr dirty="0" sz="1100" spc="65">
                <a:latin typeface="Calibri"/>
                <a:cs typeface="Calibri"/>
              </a:rPr>
              <a:t>de  ocurrencia de </a:t>
            </a:r>
            <a:r>
              <a:rPr dirty="0" sz="1100" spc="50">
                <a:latin typeface="Calibri"/>
                <a:cs typeface="Calibri"/>
              </a:rPr>
              <a:t>olas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60">
                <a:latin typeface="Calibri"/>
                <a:cs typeface="Calibri"/>
              </a:rPr>
              <a:t>calor </a:t>
            </a:r>
            <a:r>
              <a:rPr dirty="0" sz="1100" spc="40">
                <a:latin typeface="Calibri"/>
                <a:cs typeface="Calibri"/>
              </a:rPr>
              <a:t>durante </a:t>
            </a:r>
            <a:r>
              <a:rPr dirty="0" sz="1100" spc="60">
                <a:latin typeface="Calibri"/>
                <a:cs typeface="Calibri"/>
              </a:rPr>
              <a:t>ese</a:t>
            </a:r>
            <a:r>
              <a:rPr dirty="0" sz="1100" spc="-65">
                <a:latin typeface="Calibri"/>
                <a:cs typeface="Calibri"/>
              </a:rPr>
              <a:t> </a:t>
            </a:r>
            <a:r>
              <a:rPr dirty="0" sz="1100" spc="50">
                <a:latin typeface="Calibri"/>
                <a:cs typeface="Calibri"/>
              </a:rPr>
              <a:t>periodo.</a:t>
            </a:r>
            <a:endParaRPr sz="1100">
              <a:latin typeface="Calibri"/>
              <a:cs typeface="Calibri"/>
            </a:endParaRPr>
          </a:p>
          <a:p>
            <a:pPr algn="just" marL="12700" marR="6350">
              <a:lnSpc>
                <a:spcPct val="114500"/>
              </a:lnSpc>
              <a:spcBef>
                <a:spcPts val="815"/>
              </a:spcBef>
            </a:pPr>
            <a:r>
              <a:rPr dirty="0" sz="1100" spc="45">
                <a:latin typeface="Calibri"/>
                <a:cs typeface="Calibri"/>
              </a:rPr>
              <a:t>Finalmente,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45">
                <a:latin typeface="Calibri"/>
                <a:cs typeface="Calibri"/>
              </a:rPr>
              <a:t>presentan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65">
                <a:latin typeface="Calibri"/>
                <a:cs typeface="Calibri"/>
              </a:rPr>
              <a:t>mapas </a:t>
            </a:r>
            <a:r>
              <a:rPr dirty="0" sz="1100" spc="60">
                <a:latin typeface="Calibri"/>
                <a:cs typeface="Calibri"/>
              </a:rPr>
              <a:t>que </a:t>
            </a:r>
            <a:r>
              <a:rPr dirty="0" sz="1100" spc="45">
                <a:latin typeface="Calibri"/>
                <a:cs typeface="Calibri"/>
              </a:rPr>
              <a:t>representan </a:t>
            </a:r>
            <a:r>
              <a:rPr dirty="0" sz="1100" spc="40">
                <a:latin typeface="Calibri"/>
                <a:cs typeface="Calibri"/>
              </a:rPr>
              <a:t>las </a:t>
            </a:r>
            <a:r>
              <a:rPr dirty="0" sz="1100" spc="45">
                <a:latin typeface="Calibri"/>
                <a:cs typeface="Calibri"/>
              </a:rPr>
              <a:t>perspectivas </a:t>
            </a:r>
            <a:r>
              <a:rPr dirty="0" sz="1100" spc="55">
                <a:latin typeface="Calibri"/>
                <a:cs typeface="Calibri"/>
              </a:rPr>
              <a:t>climáticas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50">
                <a:latin typeface="Calibri"/>
                <a:cs typeface="Calibri"/>
              </a:rPr>
              <a:t>y  </a:t>
            </a:r>
            <a:r>
              <a:rPr dirty="0" sz="1100" spc="40">
                <a:latin typeface="Calibri"/>
                <a:cs typeface="Calibri"/>
              </a:rPr>
              <a:t>temperatura </a:t>
            </a:r>
            <a:r>
              <a:rPr dirty="0" sz="1100" spc="35">
                <a:latin typeface="Calibri"/>
                <a:cs typeface="Calibri"/>
              </a:rPr>
              <a:t>para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55">
                <a:latin typeface="Calibri"/>
                <a:cs typeface="Calibri"/>
              </a:rPr>
              <a:t>periodo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80">
                <a:latin typeface="Calibri"/>
                <a:cs typeface="Calibri"/>
              </a:rPr>
              <a:t>mayo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65">
                <a:latin typeface="Calibri"/>
                <a:cs typeface="Calibri"/>
              </a:rPr>
              <a:t>agosto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35">
                <a:latin typeface="Calibri"/>
                <a:cs typeface="Calibri"/>
              </a:rPr>
              <a:t>trimestre </a:t>
            </a:r>
            <a:r>
              <a:rPr dirty="0" sz="1100" spc="150">
                <a:latin typeface="Calibri"/>
                <a:cs typeface="Calibri"/>
              </a:rPr>
              <a:t>MJJ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 spc="65">
                <a:latin typeface="Calibri"/>
                <a:cs typeface="Calibri"/>
              </a:rPr>
              <a:t>2024.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6311" y="13716"/>
            <a:ext cx="5446955" cy="35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59612" y="1091109"/>
            <a:ext cx="5853430" cy="813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800" spc="45" i="1">
                <a:latin typeface="Trebuchet MS"/>
                <a:cs typeface="Trebuchet MS"/>
              </a:rPr>
              <a:t>Antecedentes</a:t>
            </a:r>
            <a:endParaRPr sz="1800">
              <a:latin typeface="Trebuchet MS"/>
              <a:cs typeface="Trebuchet MS"/>
            </a:endParaRPr>
          </a:p>
          <a:p>
            <a:pPr algn="just" marL="12700" marR="6985">
              <a:lnSpc>
                <a:spcPct val="114500"/>
              </a:lnSpc>
              <a:spcBef>
                <a:spcPts val="835"/>
              </a:spcBef>
            </a:pPr>
            <a:r>
              <a:rPr dirty="0" sz="1100" spc="55">
                <a:latin typeface="Calibri"/>
                <a:cs typeface="Calibri"/>
              </a:rPr>
              <a:t>El </a:t>
            </a:r>
            <a:r>
              <a:rPr dirty="0" sz="1100" spc="75">
                <a:latin typeface="Calibri"/>
                <a:cs typeface="Calibri"/>
              </a:rPr>
              <a:t>año 2023 </a:t>
            </a:r>
            <a:r>
              <a:rPr dirty="0" sz="1100" spc="60">
                <a:latin typeface="Calibri"/>
                <a:cs typeface="Calibri"/>
              </a:rPr>
              <a:t>se caracterizó por </a:t>
            </a:r>
            <a:r>
              <a:rPr dirty="0" sz="1100" spc="40">
                <a:latin typeface="Calibri"/>
                <a:cs typeface="Calibri"/>
              </a:rPr>
              <a:t>ser </a:t>
            </a:r>
            <a:r>
              <a:rPr dirty="0" sz="1100" spc="65">
                <a:latin typeface="Calibri"/>
                <a:cs typeface="Calibri"/>
              </a:rPr>
              <a:t>un </a:t>
            </a:r>
            <a:r>
              <a:rPr dirty="0" sz="1100" spc="75">
                <a:latin typeface="Calibri"/>
                <a:cs typeface="Calibri"/>
              </a:rPr>
              <a:t>año </a:t>
            </a:r>
            <a:r>
              <a:rPr dirty="0" sz="1100" spc="65">
                <a:latin typeface="Calibri"/>
                <a:cs typeface="Calibri"/>
              </a:rPr>
              <a:t>excepcional </a:t>
            </a:r>
            <a:r>
              <a:rPr dirty="0" sz="1100" spc="60">
                <a:latin typeface="Calibri"/>
                <a:cs typeface="Calibri"/>
              </a:rPr>
              <a:t>en </a:t>
            </a:r>
            <a:r>
              <a:rPr dirty="0" sz="1100" spc="55">
                <a:latin typeface="Calibri"/>
                <a:cs typeface="Calibri"/>
              </a:rPr>
              <a:t>los </a:t>
            </a:r>
            <a:r>
              <a:rPr dirty="0" sz="1100" spc="45">
                <a:latin typeface="Calibri"/>
                <a:cs typeface="Calibri"/>
              </a:rPr>
              <a:t>registros </a:t>
            </a:r>
            <a:r>
              <a:rPr dirty="0" sz="1100" spc="55">
                <a:latin typeface="Calibri"/>
                <a:cs typeface="Calibri"/>
              </a:rPr>
              <a:t>extremos </a:t>
            </a:r>
            <a:r>
              <a:rPr dirty="0" sz="1100" spc="65">
                <a:latin typeface="Calibri"/>
                <a:cs typeface="Calibri"/>
              </a:rPr>
              <a:t>de  </a:t>
            </a:r>
            <a:r>
              <a:rPr dirty="0" sz="1100" spc="40">
                <a:latin typeface="Calibri"/>
                <a:cs typeface="Calibri"/>
              </a:rPr>
              <a:t>diversas </a:t>
            </a:r>
            <a:r>
              <a:rPr dirty="0" sz="1100" spc="35">
                <a:latin typeface="Calibri"/>
                <a:cs typeface="Calibri"/>
              </a:rPr>
              <a:t>variables </a:t>
            </a:r>
            <a:r>
              <a:rPr dirty="0" sz="1100" spc="65">
                <a:latin typeface="Calibri"/>
                <a:cs typeface="Calibri"/>
              </a:rPr>
              <a:t>meteorológicas </a:t>
            </a:r>
            <a:r>
              <a:rPr dirty="0" sz="1100" spc="60">
                <a:latin typeface="Calibri"/>
                <a:cs typeface="Calibri"/>
              </a:rPr>
              <a:t>en </a:t>
            </a:r>
            <a:r>
              <a:rPr dirty="0" sz="1100" spc="35">
                <a:latin typeface="Calibri"/>
                <a:cs typeface="Calibri"/>
              </a:rPr>
              <a:t>diferentes </a:t>
            </a:r>
            <a:r>
              <a:rPr dirty="0" sz="1100" spc="40">
                <a:latin typeface="Calibri"/>
                <a:cs typeface="Calibri"/>
              </a:rPr>
              <a:t>partes </a:t>
            </a:r>
            <a:r>
              <a:rPr dirty="0" sz="1100" spc="45">
                <a:latin typeface="Calibri"/>
                <a:cs typeface="Calibri"/>
              </a:rPr>
              <a:t>del </a:t>
            </a:r>
            <a:r>
              <a:rPr dirty="0" sz="1100" spc="85">
                <a:latin typeface="Calibri"/>
                <a:cs typeface="Calibri"/>
              </a:rPr>
              <a:t>mundo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55">
                <a:latin typeface="Calibri"/>
                <a:cs typeface="Calibri"/>
              </a:rPr>
              <a:t>El </a:t>
            </a:r>
            <a:r>
              <a:rPr dirty="0" sz="1100" spc="50">
                <a:latin typeface="Calibri"/>
                <a:cs typeface="Calibri"/>
              </a:rPr>
              <a:t>Salvador </a:t>
            </a:r>
            <a:r>
              <a:rPr dirty="0" sz="1100" spc="90">
                <a:latin typeface="Calibri"/>
                <a:cs typeface="Calibri"/>
              </a:rPr>
              <a:t>no </a:t>
            </a:r>
            <a:r>
              <a:rPr dirty="0" sz="1100" spc="40">
                <a:latin typeface="Calibri"/>
                <a:cs typeface="Calibri"/>
              </a:rPr>
              <a:t>fue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305">
                <a:latin typeface="Calibri"/>
                <a:cs typeface="Calibri"/>
              </a:rPr>
              <a:t> </a:t>
            </a:r>
            <a:r>
              <a:rPr dirty="0" sz="1100" spc="65">
                <a:latin typeface="Calibri"/>
                <a:cs typeface="Calibri"/>
              </a:rPr>
              <a:t>excepción.</a:t>
            </a:r>
            <a:endParaRPr sz="1100">
              <a:latin typeface="Calibri"/>
              <a:cs typeface="Calibri"/>
            </a:endParaRPr>
          </a:p>
          <a:p>
            <a:pPr algn="just" marL="12700" marR="5080">
              <a:lnSpc>
                <a:spcPct val="115199"/>
              </a:lnSpc>
              <a:spcBef>
                <a:spcPts val="815"/>
              </a:spcBef>
            </a:pPr>
            <a:r>
              <a:rPr dirty="0" sz="1100" spc="55">
                <a:latin typeface="Calibri"/>
                <a:cs typeface="Calibri"/>
              </a:rPr>
              <a:t>El </a:t>
            </a:r>
            <a:r>
              <a:rPr dirty="0" sz="1100" spc="75">
                <a:latin typeface="Calibri"/>
                <a:cs typeface="Calibri"/>
              </a:rPr>
              <a:t>fenómeno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45">
                <a:latin typeface="Calibri"/>
                <a:cs typeface="Calibri"/>
              </a:rPr>
              <a:t>El </a:t>
            </a:r>
            <a:r>
              <a:rPr dirty="0" sz="1100" spc="70">
                <a:latin typeface="Calibri"/>
                <a:cs typeface="Calibri"/>
              </a:rPr>
              <a:t>Niño </a:t>
            </a:r>
            <a:r>
              <a:rPr dirty="0" sz="1100" spc="45">
                <a:latin typeface="Calibri"/>
                <a:cs typeface="Calibri"/>
              </a:rPr>
              <a:t>(Temperatura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50">
                <a:latin typeface="Calibri"/>
                <a:cs typeface="Calibri"/>
              </a:rPr>
              <a:t>Superficie del </a:t>
            </a:r>
            <a:r>
              <a:rPr dirty="0" sz="1100" spc="20">
                <a:latin typeface="Calibri"/>
                <a:cs typeface="Calibri"/>
              </a:rPr>
              <a:t>Mar </a:t>
            </a:r>
            <a:r>
              <a:rPr dirty="0" sz="1100" spc="114">
                <a:latin typeface="Calibri"/>
                <a:cs typeface="Calibri"/>
              </a:rPr>
              <a:t>-TSM- </a:t>
            </a:r>
            <a:r>
              <a:rPr dirty="0" sz="1100" spc="75">
                <a:latin typeface="Calibri"/>
                <a:cs typeface="Calibri"/>
              </a:rPr>
              <a:t>más </a:t>
            </a:r>
            <a:r>
              <a:rPr dirty="0" sz="1100" spc="50">
                <a:latin typeface="Calibri"/>
                <a:cs typeface="Calibri"/>
              </a:rPr>
              <a:t>cálida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60">
                <a:latin typeface="Calibri"/>
                <a:cs typeface="Calibri"/>
              </a:rPr>
              <a:t>lo  normal en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65">
                <a:latin typeface="Calibri"/>
                <a:cs typeface="Calibri"/>
              </a:rPr>
              <a:t>Pacífico </a:t>
            </a:r>
            <a:r>
              <a:rPr dirty="0" sz="1100" spc="45">
                <a:latin typeface="Calibri"/>
                <a:cs typeface="Calibri"/>
              </a:rPr>
              <a:t>Ecuatorial) </a:t>
            </a:r>
            <a:r>
              <a:rPr dirty="0" sz="1100" spc="30">
                <a:latin typeface="Calibri"/>
                <a:cs typeface="Calibri"/>
              </a:rPr>
              <a:t>así </a:t>
            </a:r>
            <a:r>
              <a:rPr dirty="0" sz="1100" spc="120">
                <a:latin typeface="Calibri"/>
                <a:cs typeface="Calibri"/>
              </a:rPr>
              <a:t>como </a:t>
            </a:r>
            <a:r>
              <a:rPr dirty="0" sz="1100" spc="35">
                <a:latin typeface="Calibri"/>
                <a:cs typeface="Calibri"/>
              </a:rPr>
              <a:t>las </a:t>
            </a:r>
            <a:r>
              <a:rPr dirty="0" sz="1100" spc="70">
                <a:latin typeface="Calibri"/>
                <a:cs typeface="Calibri"/>
              </a:rPr>
              <a:t>condiciones </a:t>
            </a:r>
            <a:r>
              <a:rPr dirty="0" sz="1100" spc="50">
                <a:latin typeface="Calibri"/>
                <a:cs typeface="Calibri"/>
              </a:rPr>
              <a:t>cálidas </a:t>
            </a:r>
            <a:r>
              <a:rPr dirty="0" sz="1100" spc="70">
                <a:latin typeface="Calibri"/>
                <a:cs typeface="Calibri"/>
              </a:rPr>
              <a:t>en </a:t>
            </a:r>
            <a:r>
              <a:rPr dirty="0" sz="1100" spc="65">
                <a:latin typeface="Calibri"/>
                <a:cs typeface="Calibri"/>
              </a:rPr>
              <a:t>aguas </a:t>
            </a:r>
            <a:r>
              <a:rPr dirty="0" sz="1100" spc="45">
                <a:latin typeface="Calibri"/>
                <a:cs typeface="Calibri"/>
              </a:rPr>
              <a:t>del Atlántico  </a:t>
            </a:r>
            <a:r>
              <a:rPr dirty="0" sz="1100" spc="55">
                <a:latin typeface="Calibri"/>
                <a:cs typeface="Calibri"/>
              </a:rPr>
              <a:t>Norte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30">
                <a:latin typeface="Calibri"/>
                <a:cs typeface="Calibri"/>
              </a:rPr>
              <a:t>el </a:t>
            </a:r>
            <a:r>
              <a:rPr dirty="0" sz="1100" spc="15">
                <a:latin typeface="Calibri"/>
                <a:cs typeface="Calibri"/>
              </a:rPr>
              <a:t>Mar </a:t>
            </a:r>
            <a:r>
              <a:rPr dirty="0" sz="1100" spc="55">
                <a:latin typeface="Calibri"/>
                <a:cs typeface="Calibri"/>
              </a:rPr>
              <a:t>Caribe, </a:t>
            </a:r>
            <a:r>
              <a:rPr dirty="0" sz="1100" spc="50">
                <a:latin typeface="Calibri"/>
                <a:cs typeface="Calibri"/>
              </a:rPr>
              <a:t>fueron </a:t>
            </a:r>
            <a:r>
              <a:rPr dirty="0" sz="1100" spc="35">
                <a:latin typeface="Calibri"/>
                <a:cs typeface="Calibri"/>
              </a:rPr>
              <a:t>parte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50">
                <a:latin typeface="Calibri"/>
                <a:cs typeface="Calibri"/>
              </a:rPr>
              <a:t>forzantes </a:t>
            </a:r>
            <a:r>
              <a:rPr dirty="0" sz="1100" spc="60">
                <a:latin typeface="Calibri"/>
                <a:cs typeface="Calibri"/>
              </a:rPr>
              <a:t>climáticos que </a:t>
            </a:r>
            <a:r>
              <a:rPr dirty="0" sz="1100" spc="55">
                <a:latin typeface="Calibri"/>
                <a:cs typeface="Calibri"/>
              </a:rPr>
              <a:t>caracterizaron </a:t>
            </a:r>
            <a:r>
              <a:rPr dirty="0" sz="1100" spc="30">
                <a:latin typeface="Calibri"/>
                <a:cs typeface="Calibri"/>
              </a:rPr>
              <a:t>el  </a:t>
            </a:r>
            <a:r>
              <a:rPr dirty="0" sz="1100" spc="65">
                <a:latin typeface="Calibri"/>
                <a:cs typeface="Calibri"/>
              </a:rPr>
              <a:t>comportamiento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60">
                <a:latin typeface="Calibri"/>
                <a:cs typeface="Calibri"/>
              </a:rPr>
              <a:t>dinámica </a:t>
            </a:r>
            <a:r>
              <a:rPr dirty="0" sz="1100" spc="50">
                <a:latin typeface="Calibri"/>
                <a:cs typeface="Calibri"/>
              </a:rPr>
              <a:t>atmosférica </a:t>
            </a:r>
            <a:r>
              <a:rPr dirty="0" sz="1100" spc="60">
                <a:latin typeface="Calibri"/>
                <a:cs typeface="Calibri"/>
              </a:rPr>
              <a:t>de</a:t>
            </a:r>
            <a:r>
              <a:rPr dirty="0" sz="1100" spc="25">
                <a:latin typeface="Calibri"/>
                <a:cs typeface="Calibri"/>
              </a:rPr>
              <a:t> </a:t>
            </a:r>
            <a:r>
              <a:rPr dirty="0" sz="1100" spc="60">
                <a:latin typeface="Calibri"/>
                <a:cs typeface="Calibri"/>
              </a:rPr>
              <a:t>2023.</a:t>
            </a:r>
            <a:endParaRPr sz="1100">
              <a:latin typeface="Calibri"/>
              <a:cs typeface="Calibri"/>
            </a:endParaRPr>
          </a:p>
          <a:p>
            <a:pPr algn="just" marL="12700" marR="6350">
              <a:lnSpc>
                <a:spcPct val="114999"/>
              </a:lnSpc>
              <a:spcBef>
                <a:spcPts val="810"/>
              </a:spcBef>
            </a:pPr>
            <a:r>
              <a:rPr dirty="0" sz="1100" spc="55">
                <a:latin typeface="Calibri"/>
                <a:cs typeface="Calibri"/>
              </a:rPr>
              <a:t>El </a:t>
            </a:r>
            <a:r>
              <a:rPr dirty="0" sz="1100" spc="70">
                <a:latin typeface="Calibri"/>
                <a:cs typeface="Calibri"/>
              </a:rPr>
              <a:t>acumulado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65">
                <a:latin typeface="Calibri"/>
                <a:cs typeface="Calibri"/>
              </a:rPr>
              <a:t>promedio en </a:t>
            </a:r>
            <a:r>
              <a:rPr dirty="0" sz="1100" spc="55">
                <a:latin typeface="Calibri"/>
                <a:cs typeface="Calibri"/>
              </a:rPr>
              <a:t>El </a:t>
            </a:r>
            <a:r>
              <a:rPr dirty="0" sz="1100" spc="40">
                <a:latin typeface="Calibri"/>
                <a:cs typeface="Calibri"/>
              </a:rPr>
              <a:t>Salvador, </a:t>
            </a:r>
            <a:r>
              <a:rPr dirty="0" sz="1100" spc="30">
                <a:latin typeface="Calibri"/>
                <a:cs typeface="Calibri"/>
              </a:rPr>
              <a:t>al </a:t>
            </a:r>
            <a:r>
              <a:rPr dirty="0" sz="1100" spc="45">
                <a:latin typeface="Calibri"/>
                <a:cs typeface="Calibri"/>
              </a:rPr>
              <a:t>cierre </a:t>
            </a:r>
            <a:r>
              <a:rPr dirty="0" sz="1100" spc="60">
                <a:latin typeface="Calibri"/>
                <a:cs typeface="Calibri"/>
              </a:rPr>
              <a:t>de 2023, </a:t>
            </a:r>
            <a:r>
              <a:rPr dirty="0" sz="1100" spc="50">
                <a:latin typeface="Calibri"/>
                <a:cs typeface="Calibri"/>
              </a:rPr>
              <a:t>presentó </a:t>
            </a:r>
            <a:r>
              <a:rPr dirty="0" sz="1100" spc="65">
                <a:latin typeface="Calibri"/>
                <a:cs typeface="Calibri"/>
              </a:rPr>
              <a:t>un </a:t>
            </a:r>
            <a:r>
              <a:rPr dirty="0" sz="1100" spc="40">
                <a:latin typeface="Calibri"/>
                <a:cs typeface="Calibri"/>
              </a:rPr>
              <a:t>déficit </a:t>
            </a:r>
            <a:r>
              <a:rPr dirty="0" sz="1100" spc="45">
                <a:latin typeface="Calibri"/>
                <a:cs typeface="Calibri"/>
              </a:rPr>
              <a:t>del  </a:t>
            </a:r>
            <a:r>
              <a:rPr dirty="0" sz="1100" spc="30">
                <a:latin typeface="Calibri"/>
                <a:cs typeface="Calibri"/>
              </a:rPr>
              <a:t>7.6% </a:t>
            </a:r>
            <a:r>
              <a:rPr dirty="0" sz="1100" spc="110">
                <a:latin typeface="Calibri"/>
                <a:cs typeface="Calibri"/>
              </a:rPr>
              <a:t>con </a:t>
            </a:r>
            <a:r>
              <a:rPr dirty="0" sz="1100" spc="65">
                <a:latin typeface="Calibri"/>
                <a:cs typeface="Calibri"/>
              </a:rPr>
              <a:t>un </a:t>
            </a:r>
            <a:r>
              <a:rPr dirty="0" sz="1100" spc="70">
                <a:latin typeface="Calibri"/>
                <a:cs typeface="Calibri"/>
              </a:rPr>
              <a:t>acumulado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60">
                <a:latin typeface="Calibri"/>
                <a:cs typeface="Calibri"/>
              </a:rPr>
              <a:t>escala nacional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5">
                <a:latin typeface="Calibri"/>
                <a:cs typeface="Calibri"/>
              </a:rPr>
              <a:t>1750 </a:t>
            </a:r>
            <a:r>
              <a:rPr dirty="0" sz="1100" spc="80">
                <a:latin typeface="Calibri"/>
                <a:cs typeface="Calibri"/>
              </a:rPr>
              <a:t>mm, </a:t>
            </a:r>
            <a:r>
              <a:rPr dirty="0" sz="1100" spc="70">
                <a:latin typeface="Calibri"/>
                <a:cs typeface="Calibri"/>
              </a:rPr>
              <a:t>ubicando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70">
                <a:latin typeface="Calibri"/>
                <a:cs typeface="Calibri"/>
              </a:rPr>
              <a:t>año </a:t>
            </a:r>
            <a:r>
              <a:rPr dirty="0" sz="1100" spc="75">
                <a:latin typeface="Calibri"/>
                <a:cs typeface="Calibri"/>
              </a:rPr>
              <a:t>2023 </a:t>
            </a:r>
            <a:r>
              <a:rPr dirty="0" sz="1100" spc="70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70">
                <a:latin typeface="Calibri"/>
                <a:cs typeface="Calibri"/>
              </a:rPr>
              <a:t>octavo  </a:t>
            </a:r>
            <a:r>
              <a:rPr dirty="0" sz="1100" spc="75">
                <a:latin typeface="Calibri"/>
                <a:cs typeface="Calibri"/>
              </a:rPr>
              <a:t>año </a:t>
            </a:r>
            <a:r>
              <a:rPr dirty="0" sz="1100" spc="70">
                <a:latin typeface="Calibri"/>
                <a:cs typeface="Calibri"/>
              </a:rPr>
              <a:t>más </a:t>
            </a:r>
            <a:r>
              <a:rPr dirty="0" sz="1100" spc="90">
                <a:latin typeface="Calibri"/>
                <a:cs typeface="Calibri"/>
              </a:rPr>
              <a:t>seco </a:t>
            </a:r>
            <a:r>
              <a:rPr dirty="0" sz="1100" spc="60">
                <a:latin typeface="Calibri"/>
                <a:cs typeface="Calibri"/>
              </a:rPr>
              <a:t>de los </a:t>
            </a:r>
            <a:r>
              <a:rPr dirty="0" sz="1100" spc="50">
                <a:latin typeface="Calibri"/>
                <a:cs typeface="Calibri"/>
              </a:rPr>
              <a:t>últimos </a:t>
            </a:r>
            <a:r>
              <a:rPr dirty="0" sz="1100" spc="95">
                <a:latin typeface="Calibri"/>
                <a:cs typeface="Calibri"/>
              </a:rPr>
              <a:t>30 </a:t>
            </a:r>
            <a:r>
              <a:rPr dirty="0" sz="1100" spc="60">
                <a:latin typeface="Calibri"/>
                <a:cs typeface="Calibri"/>
              </a:rPr>
              <a:t>años; </a:t>
            </a:r>
            <a:r>
              <a:rPr dirty="0" sz="1100" spc="55">
                <a:latin typeface="Calibri"/>
                <a:cs typeface="Calibri"/>
              </a:rPr>
              <a:t>además,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40">
                <a:latin typeface="Calibri"/>
                <a:cs typeface="Calibri"/>
              </a:rPr>
              <a:t>temperatura </a:t>
            </a:r>
            <a:r>
              <a:rPr dirty="0" sz="1100" spc="60">
                <a:latin typeface="Calibri"/>
                <a:cs typeface="Calibri"/>
              </a:rPr>
              <a:t>media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60">
                <a:latin typeface="Calibri"/>
                <a:cs typeface="Calibri"/>
              </a:rPr>
              <a:t>escala nacional </a:t>
            </a:r>
            <a:r>
              <a:rPr dirty="0" sz="1100" spc="45">
                <a:latin typeface="Calibri"/>
                <a:cs typeface="Calibri"/>
              </a:rPr>
              <a:t>fue  </a:t>
            </a:r>
            <a:r>
              <a:rPr dirty="0" sz="1100" spc="95">
                <a:latin typeface="Calibri"/>
                <a:cs typeface="Calibri"/>
              </a:rPr>
              <a:t>0.6°C </a:t>
            </a:r>
            <a:r>
              <a:rPr dirty="0" sz="1100" spc="25">
                <a:latin typeface="Calibri"/>
                <a:cs typeface="Calibri"/>
              </a:rPr>
              <a:t>arriba </a:t>
            </a:r>
            <a:r>
              <a:rPr dirty="0" sz="1100" spc="50">
                <a:latin typeface="Calibri"/>
                <a:cs typeface="Calibri"/>
              </a:rPr>
              <a:t>del </a:t>
            </a:r>
            <a:r>
              <a:rPr dirty="0" sz="1100" spc="60">
                <a:latin typeface="Calibri"/>
                <a:cs typeface="Calibri"/>
              </a:rPr>
              <a:t>promedio </a:t>
            </a:r>
            <a:r>
              <a:rPr dirty="0" sz="1100" spc="45">
                <a:latin typeface="Calibri"/>
                <a:cs typeface="Calibri"/>
              </a:rPr>
              <a:t>anual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65">
                <a:latin typeface="Calibri"/>
                <a:cs typeface="Calibri"/>
              </a:rPr>
              <a:t>posiciona </a:t>
            </a:r>
            <a:r>
              <a:rPr dirty="0" sz="1100" spc="120">
                <a:latin typeface="Calibri"/>
                <a:cs typeface="Calibri"/>
              </a:rPr>
              <a:t>como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70">
                <a:latin typeface="Calibri"/>
                <a:cs typeface="Calibri"/>
              </a:rPr>
              <a:t>año </a:t>
            </a:r>
            <a:r>
              <a:rPr dirty="0" sz="1100" spc="65">
                <a:latin typeface="Calibri"/>
                <a:cs typeface="Calibri"/>
              </a:rPr>
              <a:t>más </a:t>
            </a:r>
            <a:r>
              <a:rPr dirty="0" sz="1100" spc="55">
                <a:latin typeface="Calibri"/>
                <a:cs typeface="Calibri"/>
              </a:rPr>
              <a:t>cálido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los </a:t>
            </a:r>
            <a:r>
              <a:rPr dirty="0" sz="1100" spc="50">
                <a:latin typeface="Calibri"/>
                <a:cs typeface="Calibri"/>
              </a:rPr>
              <a:t>últimos </a:t>
            </a:r>
            <a:r>
              <a:rPr dirty="0" sz="1100" spc="95">
                <a:latin typeface="Calibri"/>
                <a:cs typeface="Calibri"/>
              </a:rPr>
              <a:t>30  </a:t>
            </a:r>
            <a:r>
              <a:rPr dirty="0" sz="1100" spc="50">
                <a:latin typeface="Calibri"/>
                <a:cs typeface="Calibri"/>
              </a:rPr>
              <a:t>años.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200">
              <a:latin typeface="Calibri"/>
              <a:cs typeface="Calibri"/>
            </a:endParaRPr>
          </a:p>
          <a:p>
            <a:pPr algn="just" marL="12700" marR="5080">
              <a:lnSpc>
                <a:spcPct val="115100"/>
              </a:lnSpc>
            </a:pPr>
            <a:r>
              <a:rPr dirty="0" sz="1100" spc="85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el primer </a:t>
            </a:r>
            <a:r>
              <a:rPr dirty="0" sz="1100" spc="30">
                <a:latin typeface="Calibri"/>
                <a:cs typeface="Calibri"/>
              </a:rPr>
              <a:t>trimestre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85">
                <a:latin typeface="Calibri"/>
                <a:cs typeface="Calibri"/>
              </a:rPr>
              <a:t>2024 </a:t>
            </a:r>
            <a:r>
              <a:rPr dirty="0" sz="1100" spc="60">
                <a:latin typeface="Calibri"/>
                <a:cs typeface="Calibri"/>
              </a:rPr>
              <a:t>continúa </a:t>
            </a:r>
            <a:r>
              <a:rPr dirty="0" sz="1100" spc="40">
                <a:latin typeface="Calibri"/>
                <a:cs typeface="Calibri"/>
              </a:rPr>
              <a:t>activa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fase </a:t>
            </a:r>
            <a:r>
              <a:rPr dirty="0" sz="1100" spc="55">
                <a:latin typeface="Calibri"/>
                <a:cs typeface="Calibri"/>
              </a:rPr>
              <a:t>cálida </a:t>
            </a:r>
            <a:r>
              <a:rPr dirty="0" sz="1100" spc="45">
                <a:latin typeface="Calibri"/>
                <a:cs typeface="Calibri"/>
              </a:rPr>
              <a:t>del </a:t>
            </a:r>
            <a:r>
              <a:rPr dirty="0" sz="1100" spc="114">
                <a:latin typeface="Calibri"/>
                <a:cs typeface="Calibri"/>
              </a:rPr>
              <a:t>ENOS </a:t>
            </a:r>
            <a:r>
              <a:rPr dirty="0" sz="1100" spc="229">
                <a:latin typeface="Calibri"/>
                <a:cs typeface="Calibri"/>
              </a:rPr>
              <a:t>– </a:t>
            </a:r>
            <a:r>
              <a:rPr dirty="0" sz="1100" spc="55">
                <a:latin typeface="Calibri"/>
                <a:cs typeface="Calibri"/>
              </a:rPr>
              <a:t>El Niño, </a:t>
            </a:r>
            <a:r>
              <a:rPr dirty="0" sz="1100" spc="60">
                <a:latin typeface="Calibri"/>
                <a:cs typeface="Calibri"/>
              </a:rPr>
              <a:t>de  </a:t>
            </a:r>
            <a:r>
              <a:rPr dirty="0" sz="1100" spc="70">
                <a:latin typeface="Calibri"/>
                <a:cs typeface="Calibri"/>
              </a:rPr>
              <a:t>acuerdo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40">
                <a:latin typeface="Calibri"/>
                <a:cs typeface="Calibri"/>
              </a:rPr>
              <a:t>registros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35">
                <a:latin typeface="Calibri"/>
                <a:cs typeface="Calibri"/>
              </a:rPr>
              <a:t>al </a:t>
            </a:r>
            <a:r>
              <a:rPr dirty="0" sz="1100" spc="60">
                <a:latin typeface="Calibri"/>
                <a:cs typeface="Calibri"/>
              </a:rPr>
              <a:t>monitoreo de los </a:t>
            </a:r>
            <a:r>
              <a:rPr dirty="0" sz="1100" spc="40">
                <a:latin typeface="Calibri"/>
                <a:cs typeface="Calibri"/>
              </a:rPr>
              <a:t>diferentes </a:t>
            </a:r>
            <a:r>
              <a:rPr dirty="0" sz="1100" spc="60">
                <a:latin typeface="Calibri"/>
                <a:cs typeface="Calibri"/>
              </a:rPr>
              <a:t>centros </a:t>
            </a:r>
            <a:r>
              <a:rPr dirty="0" sz="1100" spc="55">
                <a:latin typeface="Calibri"/>
                <a:cs typeface="Calibri"/>
              </a:rPr>
              <a:t>mundiales </a:t>
            </a:r>
            <a:r>
              <a:rPr dirty="0" sz="1100" spc="45">
                <a:latin typeface="Calibri"/>
                <a:cs typeface="Calibri"/>
              </a:rPr>
              <a:t>del </a:t>
            </a:r>
            <a:r>
              <a:rPr dirty="0" sz="1100" spc="55">
                <a:latin typeface="Calibri"/>
                <a:cs typeface="Calibri"/>
              </a:rPr>
              <a:t>clima, </a:t>
            </a:r>
            <a:r>
              <a:rPr dirty="0" sz="1100" spc="65">
                <a:latin typeface="Calibri"/>
                <a:cs typeface="Calibri"/>
              </a:rPr>
              <a:t>su  </a:t>
            </a:r>
            <a:r>
              <a:rPr dirty="0" sz="1100" spc="75">
                <a:latin typeface="Calibri"/>
                <a:cs typeface="Calibri"/>
              </a:rPr>
              <a:t>máximo </a:t>
            </a:r>
            <a:r>
              <a:rPr dirty="0" sz="1100" spc="45">
                <a:latin typeface="Calibri"/>
                <a:cs typeface="Calibri"/>
              </a:rPr>
              <a:t>fue </a:t>
            </a:r>
            <a:r>
              <a:rPr dirty="0" sz="1100" spc="70">
                <a:latin typeface="Calibri"/>
                <a:cs typeface="Calibri"/>
              </a:rPr>
              <a:t>alcanzado </a:t>
            </a:r>
            <a:r>
              <a:rPr dirty="0" sz="1100" spc="35">
                <a:latin typeface="Calibri"/>
                <a:cs typeface="Calibri"/>
              </a:rPr>
              <a:t>entre </a:t>
            </a:r>
            <a:r>
              <a:rPr dirty="0" sz="1100" spc="60">
                <a:latin typeface="Calibri"/>
                <a:cs typeface="Calibri"/>
              </a:rPr>
              <a:t>noviembre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55">
                <a:latin typeface="Calibri"/>
                <a:cs typeface="Calibri"/>
              </a:rPr>
              <a:t>diciembre </a:t>
            </a:r>
            <a:r>
              <a:rPr dirty="0" sz="1100" spc="70">
                <a:latin typeface="Calibri"/>
                <a:cs typeface="Calibri"/>
              </a:rPr>
              <a:t>2023; </a:t>
            </a:r>
            <a:r>
              <a:rPr dirty="0" sz="1100" spc="50">
                <a:latin typeface="Calibri"/>
                <a:cs typeface="Calibri"/>
              </a:rPr>
              <a:t>posteriormente </a:t>
            </a:r>
            <a:r>
              <a:rPr dirty="0" sz="1100" spc="60">
                <a:latin typeface="Calibri"/>
                <a:cs typeface="Calibri"/>
              </a:rPr>
              <a:t>se ha </a:t>
            </a:r>
            <a:r>
              <a:rPr dirty="0" sz="1100" spc="55">
                <a:latin typeface="Calibri"/>
                <a:cs typeface="Calibri"/>
              </a:rPr>
              <a:t>observado 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75">
                <a:latin typeface="Calibri"/>
                <a:cs typeface="Calibri"/>
              </a:rPr>
              <a:t>descenso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5">
                <a:latin typeface="Calibri"/>
                <a:cs typeface="Calibri"/>
              </a:rPr>
              <a:t>las </a:t>
            </a:r>
            <a:r>
              <a:rPr dirty="0" sz="1100" spc="55">
                <a:latin typeface="Calibri"/>
                <a:cs typeface="Calibri"/>
              </a:rPr>
              <a:t>anomalías </a:t>
            </a:r>
            <a:r>
              <a:rPr dirty="0" sz="1100" spc="40">
                <a:latin typeface="Calibri"/>
                <a:cs typeface="Calibri"/>
              </a:rPr>
              <a:t>positivas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superficie </a:t>
            </a:r>
            <a:r>
              <a:rPr dirty="0" sz="1100" spc="50">
                <a:latin typeface="Calibri"/>
                <a:cs typeface="Calibri"/>
              </a:rPr>
              <a:t>del </a:t>
            </a:r>
            <a:r>
              <a:rPr dirty="0" sz="1100" spc="35">
                <a:latin typeface="Calibri"/>
                <a:cs typeface="Calibri"/>
              </a:rPr>
              <a:t>mar, </a:t>
            </a:r>
            <a:r>
              <a:rPr dirty="0" sz="1100" spc="50">
                <a:latin typeface="Calibri"/>
                <a:cs typeface="Calibri"/>
              </a:rPr>
              <a:t>es decir </a:t>
            </a:r>
            <a:r>
              <a:rPr dirty="0" sz="1100" spc="65">
                <a:latin typeface="Calibri"/>
                <a:cs typeface="Calibri"/>
              </a:rPr>
              <a:t>un </a:t>
            </a:r>
            <a:r>
              <a:rPr dirty="0" sz="1100" spc="20">
                <a:latin typeface="Calibri"/>
                <a:cs typeface="Calibri"/>
              </a:rPr>
              <a:t>“enfriamiento”,  </a:t>
            </a:r>
            <a:r>
              <a:rPr dirty="0" sz="1100" spc="60">
                <a:latin typeface="Calibri"/>
                <a:cs typeface="Calibri"/>
              </a:rPr>
              <a:t>por lo </a:t>
            </a:r>
            <a:r>
              <a:rPr dirty="0" sz="1100" spc="65">
                <a:latin typeface="Calibri"/>
                <a:cs typeface="Calibri"/>
              </a:rPr>
              <a:t>que </a:t>
            </a:r>
            <a:r>
              <a:rPr dirty="0" sz="1100" spc="30">
                <a:latin typeface="Calibri"/>
                <a:cs typeface="Calibri"/>
              </a:rPr>
              <a:t>el </a:t>
            </a:r>
            <a:r>
              <a:rPr dirty="0" sz="1100" spc="60">
                <a:latin typeface="Calibri"/>
                <a:cs typeface="Calibri"/>
              </a:rPr>
              <a:t>pronóstico </a:t>
            </a:r>
            <a:r>
              <a:rPr dirty="0" sz="1100" spc="70">
                <a:latin typeface="Calibri"/>
                <a:cs typeface="Calibri"/>
              </a:rPr>
              <a:t>en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65">
                <a:latin typeface="Calibri"/>
                <a:cs typeface="Calibri"/>
              </a:rPr>
              <a:t>evolución </a:t>
            </a:r>
            <a:r>
              <a:rPr dirty="0" sz="1100" spc="50">
                <a:latin typeface="Calibri"/>
                <a:cs typeface="Calibri"/>
              </a:rPr>
              <a:t>del </a:t>
            </a:r>
            <a:r>
              <a:rPr dirty="0" sz="1100" spc="120">
                <a:latin typeface="Calibri"/>
                <a:cs typeface="Calibri"/>
              </a:rPr>
              <a:t>ENOS </a:t>
            </a:r>
            <a:r>
              <a:rPr dirty="0" sz="1100" spc="50">
                <a:latin typeface="Calibri"/>
                <a:cs typeface="Calibri"/>
              </a:rPr>
              <a:t>muestra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45">
                <a:latin typeface="Calibri"/>
                <a:cs typeface="Calibri"/>
              </a:rPr>
              <a:t>transición a </a:t>
            </a:r>
            <a:r>
              <a:rPr dirty="0" sz="1100" spc="70">
                <a:latin typeface="Calibri"/>
                <a:cs typeface="Calibri"/>
              </a:rPr>
              <a:t>condiciones  </a:t>
            </a:r>
            <a:r>
              <a:rPr dirty="0" sz="1100" spc="40">
                <a:latin typeface="Calibri"/>
                <a:cs typeface="Calibri"/>
              </a:rPr>
              <a:t>neutrales para el </a:t>
            </a:r>
            <a:r>
              <a:rPr dirty="0" sz="1100" spc="35">
                <a:latin typeface="Calibri"/>
                <a:cs typeface="Calibri"/>
              </a:rPr>
              <a:t>trimestre </a:t>
            </a:r>
            <a:r>
              <a:rPr dirty="0" sz="1100" spc="70">
                <a:latin typeface="Calibri"/>
                <a:cs typeface="Calibri"/>
              </a:rPr>
              <a:t>comprendido </a:t>
            </a:r>
            <a:r>
              <a:rPr dirty="0" sz="1100" spc="35">
                <a:latin typeface="Calibri"/>
                <a:cs typeface="Calibri"/>
              </a:rPr>
              <a:t>entre </a:t>
            </a:r>
            <a:r>
              <a:rPr dirty="0" sz="1100" spc="65">
                <a:latin typeface="Calibri"/>
                <a:cs typeface="Calibri"/>
              </a:rPr>
              <a:t>abril-mayo-junio. </a:t>
            </a:r>
            <a:r>
              <a:rPr dirty="0" sz="1100" spc="90">
                <a:latin typeface="Calibri"/>
                <a:cs typeface="Calibri"/>
              </a:rPr>
              <a:t>Luego </a:t>
            </a:r>
            <a:r>
              <a:rPr dirty="0" sz="1100" spc="40">
                <a:latin typeface="Calibri"/>
                <a:cs typeface="Calibri"/>
              </a:rPr>
              <a:t>existe </a:t>
            </a:r>
            <a:r>
              <a:rPr dirty="0" sz="1100" spc="55">
                <a:latin typeface="Calibri"/>
                <a:cs typeface="Calibri"/>
              </a:rPr>
              <a:t>una  </a:t>
            </a:r>
            <a:r>
              <a:rPr dirty="0" sz="1100" spc="45">
                <a:latin typeface="Calibri"/>
                <a:cs typeface="Calibri"/>
              </a:rPr>
              <a:t>probabilidad </a:t>
            </a:r>
            <a:r>
              <a:rPr dirty="0" sz="1100" spc="65">
                <a:latin typeface="Calibri"/>
                <a:cs typeface="Calibri"/>
              </a:rPr>
              <a:t>-entre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110">
                <a:latin typeface="Calibri"/>
                <a:cs typeface="Calibri"/>
              </a:rPr>
              <a:t>60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45">
                <a:latin typeface="Calibri"/>
                <a:cs typeface="Calibri"/>
              </a:rPr>
              <a:t>70% </a:t>
            </a:r>
            <a:r>
              <a:rPr dirty="0" sz="1100" spc="60">
                <a:latin typeface="Calibri"/>
                <a:cs typeface="Calibri"/>
              </a:rPr>
              <a:t>debido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60">
                <a:latin typeface="Calibri"/>
                <a:cs typeface="Calibri"/>
              </a:rPr>
              <a:t>continuidad </a:t>
            </a:r>
            <a:r>
              <a:rPr dirty="0" sz="1100" spc="45">
                <a:latin typeface="Calibri"/>
                <a:cs typeface="Calibri"/>
              </a:rPr>
              <a:t>del enfriamiento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65">
                <a:latin typeface="Calibri"/>
                <a:cs typeface="Calibri"/>
              </a:rPr>
              <a:t>Pacífico  </a:t>
            </a:r>
            <a:r>
              <a:rPr dirty="0" sz="1100" spc="75">
                <a:latin typeface="Calibri"/>
                <a:cs typeface="Calibri"/>
              </a:rPr>
              <a:t>Central-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60">
                <a:latin typeface="Calibri"/>
                <a:cs typeface="Calibri"/>
              </a:rPr>
              <a:t>que </a:t>
            </a:r>
            <a:r>
              <a:rPr dirty="0" sz="1100" spc="55">
                <a:latin typeface="Calibri"/>
                <a:cs typeface="Calibri"/>
              </a:rPr>
              <a:t>ocurra </a:t>
            </a:r>
            <a:r>
              <a:rPr dirty="0" sz="1100" spc="70">
                <a:latin typeface="Calibri"/>
                <a:cs typeface="Calibri"/>
              </a:rPr>
              <a:t>un </a:t>
            </a:r>
            <a:r>
              <a:rPr dirty="0" sz="1100" spc="80">
                <a:latin typeface="Calibri"/>
                <a:cs typeface="Calibri"/>
              </a:rPr>
              <a:t>cambio </a:t>
            </a:r>
            <a:r>
              <a:rPr dirty="0" sz="1100" spc="45">
                <a:latin typeface="Calibri"/>
                <a:cs typeface="Calibri"/>
              </a:rPr>
              <a:t>rápido a </a:t>
            </a:r>
            <a:r>
              <a:rPr dirty="0" sz="1100" spc="75">
                <a:latin typeface="Calibri"/>
                <a:cs typeface="Calibri"/>
              </a:rPr>
              <a:t>condiciones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75">
                <a:latin typeface="Calibri"/>
                <a:cs typeface="Calibri"/>
              </a:rPr>
              <a:t>La </a:t>
            </a:r>
            <a:r>
              <a:rPr dirty="0" sz="1100" spc="55">
                <a:latin typeface="Calibri"/>
                <a:cs typeface="Calibri"/>
              </a:rPr>
              <a:t>Niña </a:t>
            </a:r>
            <a:r>
              <a:rPr dirty="0" sz="1100" spc="35">
                <a:latin typeface="Calibri"/>
                <a:cs typeface="Calibri"/>
              </a:rPr>
              <a:t>para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30">
                <a:latin typeface="Calibri"/>
                <a:cs typeface="Calibri"/>
              </a:rPr>
              <a:t>trimestre </a:t>
            </a:r>
            <a:r>
              <a:rPr dirty="0" sz="1100" spc="65">
                <a:latin typeface="Calibri"/>
                <a:cs typeface="Calibri"/>
              </a:rPr>
              <a:t>julio-  </a:t>
            </a:r>
            <a:r>
              <a:rPr dirty="0" sz="1100" spc="60">
                <a:latin typeface="Calibri"/>
                <a:cs typeface="Calibri"/>
              </a:rPr>
              <a:t>agosto-septiembre. </a:t>
            </a:r>
            <a:r>
              <a:rPr dirty="0" sz="1100" spc="50">
                <a:latin typeface="Calibri"/>
                <a:cs typeface="Calibri"/>
              </a:rPr>
              <a:t>Este </a:t>
            </a:r>
            <a:r>
              <a:rPr dirty="0" sz="1100" spc="65">
                <a:latin typeface="Calibri"/>
                <a:cs typeface="Calibri"/>
              </a:rPr>
              <a:t>comportamiento </a:t>
            </a:r>
            <a:r>
              <a:rPr dirty="0" sz="1100" spc="25">
                <a:latin typeface="Calibri"/>
                <a:cs typeface="Calibri"/>
              </a:rPr>
              <a:t>trae </a:t>
            </a:r>
            <a:r>
              <a:rPr dirty="0" sz="1100" spc="80">
                <a:latin typeface="Calibri"/>
                <a:cs typeface="Calibri"/>
              </a:rPr>
              <a:t>consigo</a:t>
            </a:r>
            <a:r>
              <a:rPr dirty="0" sz="1100" spc="405">
                <a:latin typeface="Calibri"/>
                <a:cs typeface="Calibri"/>
              </a:rPr>
              <a:t> </a:t>
            </a:r>
            <a:r>
              <a:rPr dirty="0" sz="1100" spc="65">
                <a:latin typeface="Calibri"/>
                <a:cs typeface="Calibri"/>
              </a:rPr>
              <a:t>impactos </a:t>
            </a:r>
            <a:r>
              <a:rPr dirty="0" sz="1100" spc="45">
                <a:latin typeface="Calibri"/>
                <a:cs typeface="Calibri"/>
              </a:rPr>
              <a:t>importantes </a:t>
            </a:r>
            <a:r>
              <a:rPr dirty="0" sz="1100" spc="25">
                <a:latin typeface="Calibri"/>
                <a:cs typeface="Calibri"/>
              </a:rPr>
              <a:t>al  </a:t>
            </a:r>
            <a:r>
              <a:rPr dirty="0" sz="1100" spc="65">
                <a:latin typeface="Calibri"/>
                <a:cs typeface="Calibri"/>
              </a:rPr>
              <a:t>comportamiento </a:t>
            </a:r>
            <a:r>
              <a:rPr dirty="0" sz="1100" spc="55">
                <a:latin typeface="Calibri"/>
                <a:cs typeface="Calibri"/>
              </a:rPr>
              <a:t>atmosférico </a:t>
            </a:r>
            <a:r>
              <a:rPr dirty="0" sz="1100" spc="60">
                <a:latin typeface="Calibri"/>
                <a:cs typeface="Calibri"/>
              </a:rPr>
              <a:t>en </a:t>
            </a:r>
            <a:r>
              <a:rPr dirty="0" sz="1100" spc="55">
                <a:latin typeface="Calibri"/>
                <a:cs typeface="Calibri"/>
              </a:rPr>
              <a:t>El </a:t>
            </a:r>
            <a:r>
              <a:rPr dirty="0" sz="1100" spc="50">
                <a:latin typeface="Calibri"/>
                <a:cs typeface="Calibri"/>
              </a:rPr>
              <a:t>Salvador </a:t>
            </a:r>
            <a:r>
              <a:rPr dirty="0" sz="1100" spc="35">
                <a:latin typeface="Calibri"/>
                <a:cs typeface="Calibri"/>
              </a:rPr>
              <a:t>para </a:t>
            </a:r>
            <a:r>
              <a:rPr dirty="0" sz="1100" spc="65">
                <a:latin typeface="Calibri"/>
                <a:cs typeface="Calibri"/>
              </a:rPr>
              <a:t>2024, </a:t>
            </a:r>
            <a:r>
              <a:rPr dirty="0" sz="1100" spc="50">
                <a:latin typeface="Calibri"/>
                <a:cs typeface="Calibri"/>
              </a:rPr>
              <a:t>por </a:t>
            </a:r>
            <a:r>
              <a:rPr dirty="0" sz="1100" spc="60">
                <a:latin typeface="Calibri"/>
                <a:cs typeface="Calibri"/>
              </a:rPr>
              <a:t>lo </a:t>
            </a:r>
            <a:r>
              <a:rPr dirty="0" sz="1100" spc="65">
                <a:latin typeface="Calibri"/>
                <a:cs typeface="Calibri"/>
              </a:rPr>
              <a:t>que </a:t>
            </a:r>
            <a:r>
              <a:rPr dirty="0" sz="1100" spc="60">
                <a:latin typeface="Calibri"/>
                <a:cs typeface="Calibri"/>
              </a:rPr>
              <a:t>es </a:t>
            </a:r>
            <a:r>
              <a:rPr dirty="0" sz="1100" spc="45">
                <a:latin typeface="Calibri"/>
                <a:cs typeface="Calibri"/>
              </a:rPr>
              <a:t>importante </a:t>
            </a:r>
            <a:r>
              <a:rPr dirty="0" sz="1100" spc="85">
                <a:latin typeface="Calibri"/>
                <a:cs typeface="Calibri"/>
              </a:rPr>
              <a:t>conocer  </a:t>
            </a:r>
            <a:r>
              <a:rPr dirty="0" sz="1100" spc="40">
                <a:latin typeface="Calibri"/>
                <a:cs typeface="Calibri"/>
              </a:rPr>
              <a:t>las </a:t>
            </a:r>
            <a:r>
              <a:rPr dirty="0" sz="1100" spc="45">
                <a:latin typeface="Calibri"/>
                <a:cs typeface="Calibri"/>
              </a:rPr>
              <a:t>perspectivas aquí </a:t>
            </a:r>
            <a:r>
              <a:rPr dirty="0" sz="1100" spc="40">
                <a:latin typeface="Calibri"/>
                <a:cs typeface="Calibri"/>
              </a:rPr>
              <a:t>emitidas </a:t>
            </a:r>
            <a:r>
              <a:rPr dirty="0" sz="1100" spc="50">
                <a:latin typeface="Calibri"/>
                <a:cs typeface="Calibri"/>
              </a:rPr>
              <a:t>y tomar </a:t>
            </a:r>
            <a:r>
              <a:rPr dirty="0" sz="1100" spc="40">
                <a:latin typeface="Calibri"/>
                <a:cs typeface="Calibri"/>
              </a:rPr>
              <a:t>las </a:t>
            </a:r>
            <a:r>
              <a:rPr dirty="0" sz="1100" spc="75">
                <a:latin typeface="Calibri"/>
                <a:cs typeface="Calibri"/>
              </a:rPr>
              <a:t>acciones </a:t>
            </a:r>
            <a:r>
              <a:rPr dirty="0" sz="1100" spc="40">
                <a:latin typeface="Calibri"/>
                <a:cs typeface="Calibri"/>
              </a:rPr>
              <a:t>pertinentes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55">
                <a:latin typeface="Calibri"/>
                <a:cs typeface="Calibri"/>
              </a:rPr>
              <a:t>base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60">
                <a:latin typeface="Calibri"/>
                <a:cs typeface="Calibri"/>
              </a:rPr>
              <a:t>información  </a:t>
            </a:r>
            <a:r>
              <a:rPr dirty="0" sz="1100" spc="65">
                <a:latin typeface="Calibri"/>
                <a:cs typeface="Calibri"/>
              </a:rPr>
              <a:t>que </a:t>
            </a:r>
            <a:r>
              <a:rPr dirty="0" sz="1100" spc="60">
                <a:latin typeface="Calibri"/>
                <a:cs typeface="Calibri"/>
              </a:rPr>
              <a:t>se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35">
                <a:latin typeface="Calibri"/>
                <a:cs typeface="Calibri"/>
              </a:rPr>
              <a:t>brinda.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00">
              <a:latin typeface="Calibri"/>
              <a:cs typeface="Calibri"/>
            </a:endParaRPr>
          </a:p>
          <a:p>
            <a:pPr algn="just" marL="12700" marR="6350">
              <a:lnSpc>
                <a:spcPct val="115199"/>
              </a:lnSpc>
            </a:pPr>
            <a:r>
              <a:rPr dirty="0" sz="1100" spc="85">
                <a:latin typeface="Calibri"/>
                <a:cs typeface="Calibri"/>
              </a:rPr>
              <a:t>En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50">
                <a:latin typeface="Calibri"/>
                <a:cs typeface="Calibri"/>
              </a:rPr>
              <a:t>Perspectiva </a:t>
            </a:r>
            <a:r>
              <a:rPr dirty="0" sz="1100" spc="30">
                <a:latin typeface="Calibri"/>
                <a:cs typeface="Calibri"/>
              </a:rPr>
              <a:t>anterior, </a:t>
            </a:r>
            <a:r>
              <a:rPr dirty="0" sz="1100" spc="50">
                <a:latin typeface="Calibri"/>
                <a:cs typeface="Calibri"/>
              </a:rPr>
              <a:t>del </a:t>
            </a:r>
            <a:r>
              <a:rPr dirty="0" sz="1100" spc="45">
                <a:latin typeface="Calibri"/>
                <a:cs typeface="Calibri"/>
              </a:rPr>
              <a:t>cuatrimestre </a:t>
            </a:r>
            <a:r>
              <a:rPr dirty="0" sz="1100" spc="55">
                <a:latin typeface="Calibri"/>
                <a:cs typeface="Calibri"/>
              </a:rPr>
              <a:t>correspondiente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80">
                <a:latin typeface="Calibri"/>
                <a:cs typeface="Calibri"/>
              </a:rPr>
              <a:t>época </a:t>
            </a:r>
            <a:r>
              <a:rPr dirty="0" sz="1100" spc="75">
                <a:latin typeface="Calibri"/>
                <a:cs typeface="Calibri"/>
              </a:rPr>
              <a:t>seca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55">
                <a:latin typeface="Calibri"/>
                <a:cs typeface="Calibri"/>
              </a:rPr>
              <a:t>diciembre  </a:t>
            </a:r>
            <a:r>
              <a:rPr dirty="0" sz="1100" spc="75">
                <a:latin typeface="Calibri"/>
                <a:cs typeface="Calibri"/>
              </a:rPr>
              <a:t>2023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75">
                <a:latin typeface="Calibri"/>
                <a:cs typeface="Calibri"/>
              </a:rPr>
              <a:t>marzo </a:t>
            </a:r>
            <a:r>
              <a:rPr dirty="0" sz="1100" spc="65">
                <a:latin typeface="Calibri"/>
                <a:cs typeface="Calibri"/>
              </a:rPr>
              <a:t>2024, </a:t>
            </a:r>
            <a:r>
              <a:rPr dirty="0" sz="1100" spc="60">
                <a:latin typeface="Calibri"/>
                <a:cs typeface="Calibri"/>
              </a:rPr>
              <a:t>se </a:t>
            </a:r>
            <a:r>
              <a:rPr dirty="0" sz="1100" spc="45">
                <a:latin typeface="Calibri"/>
                <a:cs typeface="Calibri"/>
              </a:rPr>
              <a:t>plantearon </a:t>
            </a:r>
            <a:r>
              <a:rPr dirty="0" sz="1100" spc="70">
                <a:latin typeface="Calibri"/>
                <a:cs typeface="Calibri"/>
              </a:rPr>
              <a:t>condiciones </a:t>
            </a:r>
            <a:r>
              <a:rPr dirty="0" sz="1100" spc="55">
                <a:latin typeface="Calibri"/>
                <a:cs typeface="Calibri"/>
              </a:rPr>
              <a:t>predominantemente </a:t>
            </a:r>
            <a:r>
              <a:rPr dirty="0" sz="1100" spc="45">
                <a:latin typeface="Calibri"/>
                <a:cs typeface="Calibri"/>
              </a:rPr>
              <a:t>dentro </a:t>
            </a:r>
            <a:r>
              <a:rPr dirty="0" sz="1100" spc="60">
                <a:latin typeface="Calibri"/>
                <a:cs typeface="Calibri"/>
              </a:rPr>
              <a:t>de los </a:t>
            </a:r>
            <a:r>
              <a:rPr dirty="0" sz="1100" spc="65">
                <a:latin typeface="Calibri"/>
                <a:cs typeface="Calibri"/>
              </a:rPr>
              <a:t>rangos  </a:t>
            </a:r>
            <a:r>
              <a:rPr dirty="0" sz="1100" spc="60">
                <a:latin typeface="Calibri"/>
                <a:cs typeface="Calibri"/>
              </a:rPr>
              <a:t>normales </a:t>
            </a:r>
            <a:r>
              <a:rPr dirty="0" sz="1100" spc="105">
                <a:latin typeface="Calibri"/>
                <a:cs typeface="Calibri"/>
              </a:rPr>
              <a:t>con </a:t>
            </a:r>
            <a:r>
              <a:rPr dirty="0" sz="1100" spc="60">
                <a:latin typeface="Calibri"/>
                <a:cs typeface="Calibri"/>
              </a:rPr>
              <a:t>respecto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30">
                <a:latin typeface="Calibri"/>
                <a:cs typeface="Calibri"/>
              </a:rPr>
              <a:t>la lluvia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60">
                <a:latin typeface="Calibri"/>
                <a:cs typeface="Calibri"/>
              </a:rPr>
              <a:t>escenarios </a:t>
            </a:r>
            <a:r>
              <a:rPr dirty="0" sz="1100" spc="25">
                <a:latin typeface="Calibri"/>
                <a:cs typeface="Calibri"/>
              </a:rPr>
              <a:t>arriba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60">
                <a:latin typeface="Calibri"/>
                <a:cs typeface="Calibri"/>
              </a:rPr>
              <a:t>lo normal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60">
                <a:latin typeface="Calibri"/>
                <a:cs typeface="Calibri"/>
              </a:rPr>
              <a:t>lo </a:t>
            </a:r>
            <a:r>
              <a:rPr dirty="0" sz="1100" spc="65">
                <a:latin typeface="Calibri"/>
                <a:cs typeface="Calibri"/>
              </a:rPr>
              <a:t>concerniente </a:t>
            </a:r>
            <a:r>
              <a:rPr dirty="0" sz="1100" spc="45">
                <a:latin typeface="Calibri"/>
                <a:cs typeface="Calibri"/>
              </a:rPr>
              <a:t>a </a:t>
            </a:r>
            <a:r>
              <a:rPr dirty="0" sz="1100" spc="40">
                <a:latin typeface="Calibri"/>
                <a:cs typeface="Calibri"/>
              </a:rPr>
              <a:t>las  temperaturas; </a:t>
            </a:r>
            <a:r>
              <a:rPr dirty="0" sz="1100" spc="35">
                <a:latin typeface="Calibri"/>
                <a:cs typeface="Calibri"/>
              </a:rPr>
              <a:t>las </a:t>
            </a:r>
            <a:r>
              <a:rPr dirty="0" sz="1100" spc="70">
                <a:latin typeface="Calibri"/>
                <a:cs typeface="Calibri"/>
              </a:rPr>
              <a:t>condiciones </a:t>
            </a:r>
            <a:r>
              <a:rPr dirty="0" sz="1100" spc="50">
                <a:latin typeface="Calibri"/>
                <a:cs typeface="Calibri"/>
              </a:rPr>
              <a:t>observadas </a:t>
            </a:r>
            <a:r>
              <a:rPr dirty="0" sz="1100" spc="40">
                <a:latin typeface="Calibri"/>
                <a:cs typeface="Calibri"/>
              </a:rPr>
              <a:t>durante </a:t>
            </a:r>
            <a:r>
              <a:rPr dirty="0" sz="1100" spc="60">
                <a:latin typeface="Calibri"/>
                <a:cs typeface="Calibri"/>
              </a:rPr>
              <a:t>ese </a:t>
            </a:r>
            <a:r>
              <a:rPr dirty="0" sz="1100" spc="55">
                <a:latin typeface="Calibri"/>
                <a:cs typeface="Calibri"/>
              </a:rPr>
              <a:t>periodo </a:t>
            </a:r>
            <a:r>
              <a:rPr dirty="0" sz="1100" spc="50">
                <a:latin typeface="Calibri"/>
                <a:cs typeface="Calibri"/>
              </a:rPr>
              <a:t>fueron </a:t>
            </a:r>
            <a:r>
              <a:rPr dirty="0" sz="1100" spc="35">
                <a:latin typeface="Calibri"/>
                <a:cs typeface="Calibri"/>
              </a:rPr>
              <a:t>las</a:t>
            </a:r>
            <a:r>
              <a:rPr dirty="0" sz="1100" spc="90">
                <a:latin typeface="Calibri"/>
                <a:cs typeface="Calibri"/>
              </a:rPr>
              <a:t> </a:t>
            </a:r>
            <a:r>
              <a:rPr dirty="0" sz="1100" spc="45">
                <a:latin typeface="Calibri"/>
                <a:cs typeface="Calibri"/>
              </a:rPr>
              <a:t>siguientes: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00">
              <a:latin typeface="Calibri"/>
              <a:cs typeface="Calibri"/>
            </a:endParaRPr>
          </a:p>
          <a:p>
            <a:pPr algn="just" marL="12700" marR="6350">
              <a:lnSpc>
                <a:spcPct val="115199"/>
              </a:lnSpc>
            </a:pPr>
            <a:r>
              <a:rPr dirty="0" sz="1100" spc="85">
                <a:latin typeface="Calibri"/>
                <a:cs typeface="Calibri"/>
              </a:rPr>
              <a:t>En </a:t>
            </a:r>
            <a:r>
              <a:rPr dirty="0" sz="1100" spc="55">
                <a:latin typeface="Calibri"/>
                <a:cs typeface="Calibri"/>
              </a:rPr>
              <a:t>diciembre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75">
                <a:latin typeface="Calibri"/>
                <a:cs typeface="Calibri"/>
              </a:rPr>
              <a:t>2023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70">
                <a:latin typeface="Calibri"/>
                <a:cs typeface="Calibri"/>
              </a:rPr>
              <a:t>acumulado </a:t>
            </a:r>
            <a:r>
              <a:rPr dirty="0" sz="1100" spc="60">
                <a:latin typeface="Calibri"/>
                <a:cs typeface="Calibri"/>
              </a:rPr>
              <a:t>mensual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45">
                <a:latin typeface="Calibri"/>
                <a:cs typeface="Calibri"/>
              </a:rPr>
              <a:t>fue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45">
                <a:latin typeface="Calibri"/>
                <a:cs typeface="Calibri"/>
              </a:rPr>
              <a:t>2.6 </a:t>
            </a:r>
            <a:r>
              <a:rPr dirty="0" sz="1100" spc="75">
                <a:latin typeface="Calibri"/>
                <a:cs typeface="Calibri"/>
              </a:rPr>
              <a:t>mm, </a:t>
            </a:r>
            <a:r>
              <a:rPr dirty="0" sz="1100" spc="50">
                <a:latin typeface="Calibri"/>
                <a:cs typeface="Calibri"/>
              </a:rPr>
              <a:t>representando </a:t>
            </a:r>
            <a:r>
              <a:rPr dirty="0" sz="1100" spc="65">
                <a:latin typeface="Calibri"/>
                <a:cs typeface="Calibri"/>
              </a:rPr>
              <a:t>un  </a:t>
            </a:r>
            <a:r>
              <a:rPr dirty="0" sz="1100" spc="-5">
                <a:latin typeface="Calibri"/>
                <a:cs typeface="Calibri"/>
              </a:rPr>
              <a:t>71% </a:t>
            </a:r>
            <a:r>
              <a:rPr dirty="0" sz="1100" spc="50">
                <a:latin typeface="Calibri"/>
                <a:cs typeface="Calibri"/>
              </a:rPr>
              <a:t>de </a:t>
            </a:r>
            <a:r>
              <a:rPr dirty="0" sz="1100" spc="35">
                <a:latin typeface="Calibri"/>
                <a:cs typeface="Calibri"/>
              </a:rPr>
              <a:t>déficit </a:t>
            </a:r>
            <a:r>
              <a:rPr dirty="0" sz="1100" spc="6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105">
                <a:latin typeface="Calibri"/>
                <a:cs typeface="Calibri"/>
              </a:rPr>
              <a:t>con </a:t>
            </a:r>
            <a:r>
              <a:rPr dirty="0" sz="1100" spc="60">
                <a:latin typeface="Calibri"/>
                <a:cs typeface="Calibri"/>
              </a:rPr>
              <a:t>respecto </a:t>
            </a:r>
            <a:r>
              <a:rPr dirty="0" sz="1100" spc="30">
                <a:latin typeface="Calibri"/>
                <a:cs typeface="Calibri"/>
              </a:rPr>
              <a:t>al </a:t>
            </a:r>
            <a:r>
              <a:rPr dirty="0" sz="1100" spc="65">
                <a:latin typeface="Calibri"/>
                <a:cs typeface="Calibri"/>
              </a:rPr>
              <a:t>promedio </a:t>
            </a:r>
            <a:r>
              <a:rPr dirty="0" sz="1100" spc="60">
                <a:latin typeface="Calibri"/>
                <a:cs typeface="Calibri"/>
              </a:rPr>
              <a:t>normal </a:t>
            </a:r>
            <a:r>
              <a:rPr dirty="0" sz="1100" spc="65">
                <a:latin typeface="Calibri"/>
                <a:cs typeface="Calibri"/>
              </a:rPr>
              <a:t>1991-2020. </a:t>
            </a:r>
            <a:r>
              <a:rPr dirty="0" sz="1100" spc="55">
                <a:latin typeface="Calibri"/>
                <a:cs typeface="Calibri"/>
              </a:rPr>
              <a:t>El </a:t>
            </a:r>
            <a:r>
              <a:rPr dirty="0" sz="1100" spc="40">
                <a:latin typeface="Calibri"/>
                <a:cs typeface="Calibri"/>
              </a:rPr>
              <a:t>déficit </a:t>
            </a:r>
            <a:r>
              <a:rPr dirty="0" sz="1100" spc="65">
                <a:latin typeface="Calibri"/>
                <a:cs typeface="Calibri"/>
              </a:rPr>
              <a:t>continuó en  </a:t>
            </a:r>
            <a:r>
              <a:rPr dirty="0" sz="1100" spc="60">
                <a:latin typeface="Calibri"/>
                <a:cs typeface="Calibri"/>
              </a:rPr>
              <a:t>los </a:t>
            </a:r>
            <a:r>
              <a:rPr dirty="0" sz="1100" spc="70">
                <a:latin typeface="Calibri"/>
                <a:cs typeface="Calibri"/>
              </a:rPr>
              <a:t>meses </a:t>
            </a:r>
            <a:r>
              <a:rPr dirty="0" sz="1100" spc="60">
                <a:latin typeface="Calibri"/>
                <a:cs typeface="Calibri"/>
              </a:rPr>
              <a:t>de enero </a:t>
            </a:r>
            <a:r>
              <a:rPr dirty="0" sz="1100" spc="45">
                <a:latin typeface="Calibri"/>
                <a:cs typeface="Calibri"/>
              </a:rPr>
              <a:t>febrero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80">
                <a:latin typeface="Calibri"/>
                <a:cs typeface="Calibri"/>
              </a:rPr>
              <a:t>marzo 2024 </a:t>
            </a:r>
            <a:r>
              <a:rPr dirty="0" sz="1100" spc="20">
                <a:latin typeface="Calibri"/>
                <a:cs typeface="Calibri"/>
              </a:rPr>
              <a:t>(76%, </a:t>
            </a:r>
            <a:r>
              <a:rPr dirty="0" sz="1100" spc="70">
                <a:latin typeface="Calibri"/>
                <a:cs typeface="Calibri"/>
              </a:rPr>
              <a:t>44% </a:t>
            </a:r>
            <a:r>
              <a:rPr dirty="0" sz="1100" spc="50">
                <a:latin typeface="Calibri"/>
                <a:cs typeface="Calibri"/>
              </a:rPr>
              <a:t>y </a:t>
            </a:r>
            <a:r>
              <a:rPr dirty="0" sz="1100" spc="75">
                <a:latin typeface="Calibri"/>
                <a:cs typeface="Calibri"/>
              </a:rPr>
              <a:t>88% </a:t>
            </a:r>
            <a:r>
              <a:rPr dirty="0" sz="1100" spc="45">
                <a:latin typeface="Calibri"/>
                <a:cs typeface="Calibri"/>
              </a:rPr>
              <a:t>respectivamente) </a:t>
            </a:r>
            <a:r>
              <a:rPr dirty="0" sz="1100" spc="120">
                <a:latin typeface="Calibri"/>
                <a:cs typeface="Calibri"/>
              </a:rPr>
              <a:t>como </a:t>
            </a:r>
            <a:r>
              <a:rPr dirty="0" sz="1100" spc="60">
                <a:latin typeface="Calibri"/>
                <a:cs typeface="Calibri"/>
              </a:rPr>
              <a:t>se  </a:t>
            </a:r>
            <a:r>
              <a:rPr dirty="0" sz="1100" spc="50">
                <a:latin typeface="Calibri"/>
                <a:cs typeface="Calibri"/>
              </a:rPr>
              <a:t>observa </a:t>
            </a:r>
            <a:r>
              <a:rPr dirty="0" sz="1100" spc="65">
                <a:latin typeface="Calibri"/>
                <a:cs typeface="Calibri"/>
              </a:rPr>
              <a:t>en </a:t>
            </a:r>
            <a:r>
              <a:rPr dirty="0" sz="1100" spc="30">
                <a:latin typeface="Calibri"/>
                <a:cs typeface="Calibri"/>
              </a:rPr>
              <a:t>la </a:t>
            </a:r>
            <a:r>
              <a:rPr dirty="0" sz="1100" spc="50">
                <a:latin typeface="Calibri"/>
                <a:cs typeface="Calibri"/>
              </a:rPr>
              <a:t>Figura</a:t>
            </a:r>
            <a:r>
              <a:rPr dirty="0" sz="1100" spc="20">
                <a:latin typeface="Calibri"/>
                <a:cs typeface="Calibri"/>
              </a:rPr>
              <a:t> </a:t>
            </a:r>
            <a:r>
              <a:rPr dirty="0" sz="1100" spc="-30">
                <a:latin typeface="Calibri"/>
                <a:cs typeface="Calibri"/>
              </a:rPr>
              <a:t>1.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>
              <a:latin typeface="Calibri"/>
              <a:cs typeface="Calibri"/>
            </a:endParaRPr>
          </a:p>
          <a:p>
            <a:pPr algn="ctr" marL="12700" marR="5080" indent="-2540">
              <a:lnSpc>
                <a:spcPct val="123900"/>
              </a:lnSpc>
              <a:spcBef>
                <a:spcPts val="5"/>
              </a:spcBef>
            </a:pPr>
            <a:r>
              <a:rPr dirty="0" sz="1100" spc="45">
                <a:latin typeface="Calibri"/>
                <a:cs typeface="Calibri"/>
              </a:rPr>
              <a:t>Estas </a:t>
            </a:r>
            <a:r>
              <a:rPr dirty="0" sz="1100" spc="70">
                <a:latin typeface="Calibri"/>
                <a:cs typeface="Calibri"/>
              </a:rPr>
              <a:t>condiciones </a:t>
            </a:r>
            <a:r>
              <a:rPr dirty="0" sz="1100" spc="45">
                <a:latin typeface="Calibri"/>
                <a:cs typeface="Calibri"/>
              </a:rPr>
              <a:t>descritas </a:t>
            </a:r>
            <a:r>
              <a:rPr dirty="0" sz="1100" spc="60">
                <a:latin typeface="Calibri"/>
                <a:cs typeface="Calibri"/>
              </a:rPr>
              <a:t>en </a:t>
            </a:r>
            <a:r>
              <a:rPr dirty="0" sz="1100" spc="40">
                <a:latin typeface="Calibri"/>
                <a:cs typeface="Calibri"/>
              </a:rPr>
              <a:t>el </a:t>
            </a:r>
            <a:r>
              <a:rPr dirty="0" sz="1100" spc="65">
                <a:latin typeface="Calibri"/>
                <a:cs typeface="Calibri"/>
              </a:rPr>
              <a:t>comportamiento de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30">
                <a:latin typeface="Calibri"/>
                <a:cs typeface="Calibri"/>
              </a:rPr>
              <a:t>lluvia </a:t>
            </a:r>
            <a:r>
              <a:rPr dirty="0" sz="1100" spc="70">
                <a:latin typeface="Calibri"/>
                <a:cs typeface="Calibri"/>
              </a:rPr>
              <a:t>en </a:t>
            </a:r>
            <a:r>
              <a:rPr dirty="0" sz="1100" spc="30">
                <a:latin typeface="Calibri"/>
                <a:cs typeface="Calibri"/>
              </a:rPr>
              <a:t>el país, </a:t>
            </a:r>
            <a:r>
              <a:rPr dirty="0" sz="1100" spc="40">
                <a:latin typeface="Calibri"/>
                <a:cs typeface="Calibri"/>
              </a:rPr>
              <a:t>resultan </a:t>
            </a:r>
            <a:r>
              <a:rPr dirty="0" sz="1100" spc="60">
                <a:latin typeface="Calibri"/>
                <a:cs typeface="Calibri"/>
              </a:rPr>
              <a:t>en  escenarios normales </a:t>
            </a:r>
            <a:r>
              <a:rPr dirty="0" sz="1100" spc="50">
                <a:latin typeface="Calibri"/>
                <a:cs typeface="Calibri"/>
              </a:rPr>
              <a:t>y bajo </a:t>
            </a:r>
            <a:r>
              <a:rPr dirty="0" sz="1100" spc="60">
                <a:latin typeface="Calibri"/>
                <a:cs typeface="Calibri"/>
              </a:rPr>
              <a:t>lo </a:t>
            </a:r>
            <a:r>
              <a:rPr dirty="0" sz="1100" spc="50">
                <a:latin typeface="Calibri"/>
                <a:cs typeface="Calibri"/>
              </a:rPr>
              <a:t>normal, </a:t>
            </a:r>
            <a:r>
              <a:rPr dirty="0" sz="1100" spc="70">
                <a:latin typeface="Calibri"/>
                <a:cs typeface="Calibri"/>
              </a:rPr>
              <a:t>algo </a:t>
            </a:r>
            <a:r>
              <a:rPr dirty="0" sz="1100" spc="35">
                <a:latin typeface="Calibri"/>
                <a:cs typeface="Calibri"/>
              </a:rPr>
              <a:t>previsible </a:t>
            </a:r>
            <a:r>
              <a:rPr dirty="0" sz="1100" spc="45">
                <a:latin typeface="Calibri"/>
                <a:cs typeface="Calibri"/>
              </a:rPr>
              <a:t>ya </a:t>
            </a:r>
            <a:r>
              <a:rPr dirty="0" sz="1100" spc="60">
                <a:latin typeface="Calibri"/>
                <a:cs typeface="Calibri"/>
              </a:rPr>
              <a:t>que </a:t>
            </a:r>
            <a:r>
              <a:rPr dirty="0" sz="1100" spc="75">
                <a:latin typeface="Calibri"/>
                <a:cs typeface="Calibri"/>
              </a:rPr>
              <a:t>son </a:t>
            </a:r>
            <a:r>
              <a:rPr dirty="0" sz="1100" spc="70">
                <a:latin typeface="Calibri"/>
                <a:cs typeface="Calibri"/>
              </a:rPr>
              <a:t>meses </a:t>
            </a:r>
            <a:r>
              <a:rPr dirty="0" sz="1100" spc="60">
                <a:latin typeface="Calibri"/>
                <a:cs typeface="Calibri"/>
              </a:rPr>
              <a:t>de </a:t>
            </a:r>
            <a:r>
              <a:rPr dirty="0" sz="1100" spc="25">
                <a:latin typeface="Calibri"/>
                <a:cs typeface="Calibri"/>
              </a:rPr>
              <a:t>la </a:t>
            </a:r>
            <a:r>
              <a:rPr dirty="0" sz="1100" spc="55">
                <a:latin typeface="Calibri"/>
                <a:cs typeface="Calibri"/>
              </a:rPr>
              <a:t>temporada  </a:t>
            </a:r>
            <a:r>
              <a:rPr dirty="0" sz="900" spc="-5">
                <a:solidFill>
                  <a:srgbClr val="595959"/>
                </a:solidFill>
                <a:latin typeface="Arial"/>
                <a:cs typeface="Arial"/>
              </a:rPr>
              <a:t>9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5"/>
              <a:t>Ministerio </a:t>
            </a:r>
            <a:r>
              <a:rPr dirty="0" spc="55"/>
              <a:t>de </a:t>
            </a:r>
            <a:r>
              <a:rPr dirty="0" spc="40"/>
              <a:t>Medio</a:t>
            </a:r>
            <a:r>
              <a:rPr dirty="0" spc="10"/>
              <a:t> </a:t>
            </a:r>
            <a:r>
              <a:rPr dirty="0" spc="45"/>
              <a:t>Ambiente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Sidia Sire Marinero Tobar</dc:creator>
  <dc:title>Microsoft Word - Nw-Perspectiva nacional del clima. Periodo mayo-agosto2024</dc:title>
  <dcterms:created xsi:type="dcterms:W3CDTF">2024-05-15T21:11:31Z</dcterms:created>
  <dcterms:modified xsi:type="dcterms:W3CDTF">2024-05-15T21:11:31Z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2024-04-22T00:00:00Z</vt:filetime>
  </property>
  <property fmtid="{D5CDD505-2E9C-101B-9397-08002B2CF9AE}" pid="3" name="LastSaved">
    <vt:filetime>2024-05-15T00:00:00Z</vt:filetime>
  </property>
</Properties>
</file>